
<file path=[Content_Types].xml><?xml version="1.0" encoding="utf-8"?>
<Types xmlns="http://schemas.openxmlformats.org/package/2006/content-types">
  <Default Extension="png" ContentType="image/png"/>
  <Default Extension="jpg&amp;ehk=FkB1uVwp02qx5V1dzHXn1w&amp;r=0&amp;pid=OfficeInsert" ContentType="image/jpeg"/>
  <Default Extension="jpg&amp;ehk=5YuJNzwts2Bvn8Xvc6r6Bg&amp;r=0&amp;pid=OfficeInsert" ContentType="image/jpeg"/>
  <Default Extension="jpg&amp;ehk=foO" ContentType="image/jpeg"/>
  <Default Extension="jpeg" ContentType="image/jpeg"/>
  <Default Extension="jpg&amp;ehk=" ContentType="image/jpeg"/>
  <Default Extension="jpg&amp;ehk=M8lzNtPwk4izqmNOcQSGSw&amp;r=0&amp;pid=OfficeInsert" ContentType="image/jpeg"/>
  <Default Extension="png&amp;ehk=vjnXBUbgsc" ContentType="image/png"/>
  <Default Extension="png&amp;ehk=AGGKuP5hT7oOeUDwBvsSWQ&amp;r=0&amp;pid=OfficeInsert" ContentType="image/png"/>
  <Default Extension="png&amp;ehk=iQNOnQwxaLn18TnhOCxNxg&amp;r=0&amp;pid=OfficeInsert" ContentType="image/png"/>
  <Default Extension="rels" ContentType="application/vnd.openxmlformats-package.relationships+xml"/>
  <Default Extension="xml" ContentType="application/xml"/>
  <Default Extension="jpg&amp;ehk=Ju1mFzUnmTxAHcO2" ContentType="image/jpeg"/>
  <Default Extension="jpg&amp;ehk=vyOuhYgz4epEMQJ58EThwA&amp;r=0&amp;pid=OfficeInsert" ContentType="image/jpeg"/>
  <Default Extension="png&amp;ehk=Cai7cIBaD19mgFs8E7OIZw&amp;r=0&amp;pid=OfficeInsert" ContentType="image/png"/>
  <Default Extension="jpg&amp;ehk=wVv8hTx42y4toq1wlfeZoA&amp;r=0&amp;pid=OfficeInsert" ContentType="image/jpeg"/>
  <Default Extension="jpg&amp;ehk=x" ContentType="image/jpeg"/>
  <Default Extension="jpg&amp;ehk=aKpL5l7n9Y2ClV5CV" ContentType="image/jpeg"/>
  <Default Extension="jpg&amp;ehk=HKQ9UY1eWixxqToixoJ9Rw&amp;r=0&amp;pid=OfficeInsert" ContentType="image/jpeg"/>
  <Default Extension="jpg&amp;ehk=iY5VTmN" ContentType="image/jpeg"/>
  <Default Extension="jpg&amp;ehk=AGJ9RvVtcCwuIH5XxLuifg&amp;r=0&amp;pid=OfficeInsert" ContentType="image/jpeg"/>
  <Default Extension="jpg&amp;ehk=wOKD1Ys6O4ErbTmsMD1o7Q&amp;r=0&amp;pid=OfficeInsert" ContentType="image/jpeg"/>
  <Default Extension="gif" ContentType="image/gif"/>
  <Default Extension="JPG" ContentType="image/jpeg"/>
  <Default Extension="jpg&amp;ehk=kF5ICrDxgIU" ContentType="image/jpeg"/>
  <Default Extension="jpg&amp;ehk=4NQ9vapeVs" ContentType="image/jpeg"/>
  <Default Extension="jpg&amp;ehk=oelgW4" ContentType="image/jpeg"/>
  <Default Extension="png&amp;ehk=lEfghxxF3aeiXruJ6na4tw&amp;r=0&amp;pid=OfficeInsert"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4"/>
  </p:notesMasterIdLst>
  <p:handoutMasterIdLst>
    <p:handoutMasterId r:id="rId45"/>
  </p:handoutMasterIdLst>
  <p:sldIdLst>
    <p:sldId id="327" r:id="rId2"/>
    <p:sldId id="328" r:id="rId3"/>
    <p:sldId id="303" r:id="rId4"/>
    <p:sldId id="348" r:id="rId5"/>
    <p:sldId id="304" r:id="rId6"/>
    <p:sldId id="306" r:id="rId7"/>
    <p:sldId id="307" r:id="rId8"/>
    <p:sldId id="308" r:id="rId9"/>
    <p:sldId id="305" r:id="rId10"/>
    <p:sldId id="344" r:id="rId11"/>
    <p:sldId id="301" r:id="rId12"/>
    <p:sldId id="337" r:id="rId13"/>
    <p:sldId id="338" r:id="rId14"/>
    <p:sldId id="339" r:id="rId15"/>
    <p:sldId id="340" r:id="rId16"/>
    <p:sldId id="341" r:id="rId17"/>
    <p:sldId id="342" r:id="rId18"/>
    <p:sldId id="343" r:id="rId19"/>
    <p:sldId id="345" r:id="rId20"/>
    <p:sldId id="315" r:id="rId21"/>
    <p:sldId id="316" r:id="rId22"/>
    <p:sldId id="318" r:id="rId23"/>
    <p:sldId id="317" r:id="rId24"/>
    <p:sldId id="319" r:id="rId25"/>
    <p:sldId id="320" r:id="rId26"/>
    <p:sldId id="351" r:id="rId27"/>
    <p:sldId id="321" r:id="rId28"/>
    <p:sldId id="346" r:id="rId29"/>
    <p:sldId id="322" r:id="rId30"/>
    <p:sldId id="323" r:id="rId31"/>
    <p:sldId id="324" r:id="rId32"/>
    <p:sldId id="325" r:id="rId33"/>
    <p:sldId id="326" r:id="rId34"/>
    <p:sldId id="291" r:id="rId35"/>
    <p:sldId id="299" r:id="rId36"/>
    <p:sldId id="300" r:id="rId37"/>
    <p:sldId id="290" r:id="rId38"/>
    <p:sldId id="329" r:id="rId39"/>
    <p:sldId id="336" r:id="rId40"/>
    <p:sldId id="302" r:id="rId41"/>
    <p:sldId id="347" r:id="rId42"/>
    <p:sldId id="350"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131"/>
    <a:srgbClr val="1796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737" autoAdjust="0"/>
  </p:normalViewPr>
  <p:slideViewPr>
    <p:cSldViewPr snapToGrid="0">
      <p:cViewPr varScale="1">
        <p:scale>
          <a:sx n="75" d="100"/>
          <a:sy n="75" d="100"/>
        </p:scale>
        <p:origin x="3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9F89F17-7CF4-42FC-BC64-9C9E942A26A7}" type="datetimeFigureOut">
              <a:rPr lang="en-US" smtClean="0"/>
              <a:t>9/14/2017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76F009A-E9A5-4F37-87D0-F8D4E3075920}" type="slidenum">
              <a:rPr lang="en-US" smtClean="0"/>
              <a:t>‹#›</a:t>
            </a:fld>
            <a:endParaRPr lang="en-US"/>
          </a:p>
        </p:txBody>
      </p:sp>
    </p:spTree>
    <p:extLst>
      <p:ext uri="{BB962C8B-B14F-4D97-AF65-F5344CB8AC3E}">
        <p14:creationId xmlns:p14="http://schemas.microsoft.com/office/powerpoint/2010/main" val="62675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B83F43-ADF5-4324-8165-0F50B803AEE2}" type="datetimeFigureOut">
              <a:rPr lang="en-US" smtClean="0"/>
              <a:t>9/14/2017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3DEDF8-D0DC-42C0-93AC-62540A189E28}" type="slidenum">
              <a:rPr lang="en-US" smtClean="0"/>
              <a:t>‹#›</a:t>
            </a:fld>
            <a:endParaRPr lang="en-US"/>
          </a:p>
        </p:txBody>
      </p:sp>
    </p:spTree>
    <p:extLst>
      <p:ext uri="{BB962C8B-B14F-4D97-AF65-F5344CB8AC3E}">
        <p14:creationId xmlns:p14="http://schemas.microsoft.com/office/powerpoint/2010/main" val="15633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justsalsa.com/salsa/music/so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a:t>
            </a:fld>
            <a:endParaRPr lang="en-US"/>
          </a:p>
        </p:txBody>
      </p:sp>
    </p:spTree>
    <p:extLst>
      <p:ext uri="{BB962C8B-B14F-4D97-AF65-F5344CB8AC3E}">
        <p14:creationId xmlns:p14="http://schemas.microsoft.com/office/powerpoint/2010/main" val="2665585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10</a:t>
            </a:fld>
            <a:endParaRPr lang="en-US"/>
          </a:p>
        </p:txBody>
      </p:sp>
    </p:spTree>
    <p:extLst>
      <p:ext uri="{BB962C8B-B14F-4D97-AF65-F5344CB8AC3E}">
        <p14:creationId xmlns:p14="http://schemas.microsoft.com/office/powerpoint/2010/main" val="2318671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11</a:t>
            </a:fld>
            <a:endParaRPr lang="en-US"/>
          </a:p>
        </p:txBody>
      </p:sp>
    </p:spTree>
    <p:extLst>
      <p:ext uri="{BB962C8B-B14F-4D97-AF65-F5344CB8AC3E}">
        <p14:creationId xmlns:p14="http://schemas.microsoft.com/office/powerpoint/2010/main" val="377509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12</a:t>
            </a:fld>
            <a:endParaRPr lang="en-US"/>
          </a:p>
        </p:txBody>
      </p:sp>
    </p:spTree>
    <p:extLst>
      <p:ext uri="{BB962C8B-B14F-4D97-AF65-F5344CB8AC3E}">
        <p14:creationId xmlns:p14="http://schemas.microsoft.com/office/powerpoint/2010/main" val="206940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13</a:t>
            </a:fld>
            <a:endParaRPr lang="en-US"/>
          </a:p>
        </p:txBody>
      </p:sp>
    </p:spTree>
    <p:extLst>
      <p:ext uri="{BB962C8B-B14F-4D97-AF65-F5344CB8AC3E}">
        <p14:creationId xmlns:p14="http://schemas.microsoft.com/office/powerpoint/2010/main" val="261227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14</a:t>
            </a:fld>
            <a:endParaRPr lang="en-US"/>
          </a:p>
        </p:txBody>
      </p:sp>
    </p:spTree>
    <p:extLst>
      <p:ext uri="{BB962C8B-B14F-4D97-AF65-F5344CB8AC3E}">
        <p14:creationId xmlns:p14="http://schemas.microsoft.com/office/powerpoint/2010/main" val="158444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15</a:t>
            </a:fld>
            <a:endParaRPr lang="en-US"/>
          </a:p>
        </p:txBody>
      </p:sp>
    </p:spTree>
    <p:extLst>
      <p:ext uri="{BB962C8B-B14F-4D97-AF65-F5344CB8AC3E}">
        <p14:creationId xmlns:p14="http://schemas.microsoft.com/office/powerpoint/2010/main" val="1901703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https://www.youtube.com/watch?v=-P8KeFV8HhA </a:t>
            </a:r>
          </a:p>
        </p:txBody>
      </p:sp>
      <p:sp>
        <p:nvSpPr>
          <p:cNvPr id="4" name="Slide Number Placeholder 3"/>
          <p:cNvSpPr>
            <a:spLocks noGrp="1"/>
          </p:cNvSpPr>
          <p:nvPr>
            <p:ph type="sldNum" sz="quarter" idx="10"/>
          </p:nvPr>
        </p:nvSpPr>
        <p:spPr/>
        <p:txBody>
          <a:bodyPr/>
          <a:lstStyle/>
          <a:p>
            <a:fld id="{963DEDF8-D0DC-42C0-93AC-62540A189E28}" type="slidenum">
              <a:rPr lang="en-US" smtClean="0"/>
              <a:t>16</a:t>
            </a:fld>
            <a:endParaRPr lang="en-US"/>
          </a:p>
        </p:txBody>
      </p:sp>
    </p:spTree>
    <p:extLst>
      <p:ext uri="{BB962C8B-B14F-4D97-AF65-F5344CB8AC3E}">
        <p14:creationId xmlns:p14="http://schemas.microsoft.com/office/powerpoint/2010/main" val="3112382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DEDF8-D0DC-42C0-93AC-62540A189E28}" type="slidenum">
              <a:rPr lang="en-US" smtClean="0"/>
              <a:t>17</a:t>
            </a:fld>
            <a:endParaRPr lang="en-US"/>
          </a:p>
        </p:txBody>
      </p:sp>
    </p:spTree>
    <p:extLst>
      <p:ext uri="{BB962C8B-B14F-4D97-AF65-F5344CB8AC3E}">
        <p14:creationId xmlns:p14="http://schemas.microsoft.com/office/powerpoint/2010/main" val="3645963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18</a:t>
            </a:fld>
            <a:endParaRPr lang="en-US"/>
          </a:p>
        </p:txBody>
      </p:sp>
    </p:spTree>
    <p:extLst>
      <p:ext uri="{BB962C8B-B14F-4D97-AF65-F5344CB8AC3E}">
        <p14:creationId xmlns:p14="http://schemas.microsoft.com/office/powerpoint/2010/main" val="2473515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19</a:t>
            </a:fld>
            <a:endParaRPr lang="en-US"/>
          </a:p>
        </p:txBody>
      </p:sp>
    </p:spTree>
    <p:extLst>
      <p:ext uri="{BB962C8B-B14F-4D97-AF65-F5344CB8AC3E}">
        <p14:creationId xmlns:p14="http://schemas.microsoft.com/office/powerpoint/2010/main" val="309159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2</a:t>
            </a:fld>
            <a:endParaRPr lang="en-US"/>
          </a:p>
        </p:txBody>
      </p:sp>
    </p:spTree>
    <p:extLst>
      <p:ext uri="{BB962C8B-B14F-4D97-AF65-F5344CB8AC3E}">
        <p14:creationId xmlns:p14="http://schemas.microsoft.com/office/powerpoint/2010/main" val="1816264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20</a:t>
            </a:fld>
            <a:endParaRPr lang="en-US"/>
          </a:p>
        </p:txBody>
      </p:sp>
    </p:spTree>
    <p:extLst>
      <p:ext uri="{BB962C8B-B14F-4D97-AF65-F5344CB8AC3E}">
        <p14:creationId xmlns:p14="http://schemas.microsoft.com/office/powerpoint/2010/main" val="1421129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21</a:t>
            </a:fld>
            <a:endParaRPr lang="en-US"/>
          </a:p>
        </p:txBody>
      </p:sp>
    </p:spTree>
    <p:extLst>
      <p:ext uri="{BB962C8B-B14F-4D97-AF65-F5344CB8AC3E}">
        <p14:creationId xmlns:p14="http://schemas.microsoft.com/office/powerpoint/2010/main" val="3647625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22</a:t>
            </a:fld>
            <a:endParaRPr lang="en-US"/>
          </a:p>
        </p:txBody>
      </p:sp>
    </p:spTree>
    <p:extLst>
      <p:ext uri="{BB962C8B-B14F-4D97-AF65-F5344CB8AC3E}">
        <p14:creationId xmlns:p14="http://schemas.microsoft.com/office/powerpoint/2010/main" val="2724175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23</a:t>
            </a:fld>
            <a:endParaRPr lang="en-US"/>
          </a:p>
        </p:txBody>
      </p:sp>
    </p:spTree>
    <p:extLst>
      <p:ext uri="{BB962C8B-B14F-4D97-AF65-F5344CB8AC3E}">
        <p14:creationId xmlns:p14="http://schemas.microsoft.com/office/powerpoint/2010/main" val="3912665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24</a:t>
            </a:fld>
            <a:endParaRPr lang="en-US"/>
          </a:p>
        </p:txBody>
      </p:sp>
    </p:spTree>
    <p:extLst>
      <p:ext uri="{BB962C8B-B14F-4D97-AF65-F5344CB8AC3E}">
        <p14:creationId xmlns:p14="http://schemas.microsoft.com/office/powerpoint/2010/main" val="1571060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25</a:t>
            </a:fld>
            <a:endParaRPr lang="en-US"/>
          </a:p>
        </p:txBody>
      </p:sp>
    </p:spTree>
    <p:extLst>
      <p:ext uri="{BB962C8B-B14F-4D97-AF65-F5344CB8AC3E}">
        <p14:creationId xmlns:p14="http://schemas.microsoft.com/office/powerpoint/2010/main" val="1868172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26</a:t>
            </a:fld>
            <a:endParaRPr lang="en-US"/>
          </a:p>
        </p:txBody>
      </p:sp>
    </p:spTree>
    <p:extLst>
      <p:ext uri="{BB962C8B-B14F-4D97-AF65-F5344CB8AC3E}">
        <p14:creationId xmlns:p14="http://schemas.microsoft.com/office/powerpoint/2010/main" val="3466580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https://www.youtube.com/watch?v=lcPHaV3p6S4 @ 0:37</a:t>
            </a:r>
          </a:p>
          <a:p>
            <a:endParaRPr lang="es-ES" dirty="0"/>
          </a:p>
          <a:p>
            <a:r>
              <a:rPr lang="en-US" dirty="0"/>
              <a:t>http://www.centralhome.com/ballroomcountry/merengue.htm</a:t>
            </a:r>
          </a:p>
          <a:p>
            <a:endParaRPr lang="es-ES" dirty="0"/>
          </a:p>
          <a:p>
            <a:r>
              <a:rPr lang="en-US" dirty="0"/>
              <a:t>http://www.heritageinstitute.com/danceinfo/descriptions/merengue.htm</a:t>
            </a:r>
          </a:p>
        </p:txBody>
      </p:sp>
      <p:sp>
        <p:nvSpPr>
          <p:cNvPr id="4" name="Slide Number Placeholder 3"/>
          <p:cNvSpPr>
            <a:spLocks noGrp="1"/>
          </p:cNvSpPr>
          <p:nvPr>
            <p:ph type="sldNum" sz="quarter" idx="10"/>
          </p:nvPr>
        </p:nvSpPr>
        <p:spPr/>
        <p:txBody>
          <a:bodyPr/>
          <a:lstStyle/>
          <a:p>
            <a:fld id="{963DEDF8-D0DC-42C0-93AC-62540A189E28}" type="slidenum">
              <a:rPr lang="en-US" smtClean="0"/>
              <a:t>27</a:t>
            </a:fld>
            <a:endParaRPr lang="en-US"/>
          </a:p>
        </p:txBody>
      </p:sp>
    </p:spTree>
    <p:extLst>
      <p:ext uri="{BB962C8B-B14F-4D97-AF65-F5344CB8AC3E}">
        <p14:creationId xmlns:p14="http://schemas.microsoft.com/office/powerpoint/2010/main" val="1294396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28</a:t>
            </a:fld>
            <a:endParaRPr lang="en-US"/>
          </a:p>
        </p:txBody>
      </p:sp>
    </p:spTree>
    <p:extLst>
      <p:ext uri="{BB962C8B-B14F-4D97-AF65-F5344CB8AC3E}">
        <p14:creationId xmlns:p14="http://schemas.microsoft.com/office/powerpoint/2010/main" val="802925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29</a:t>
            </a:fld>
            <a:endParaRPr lang="en-US"/>
          </a:p>
        </p:txBody>
      </p:sp>
    </p:spTree>
    <p:extLst>
      <p:ext uri="{BB962C8B-B14F-4D97-AF65-F5344CB8AC3E}">
        <p14:creationId xmlns:p14="http://schemas.microsoft.com/office/powerpoint/2010/main" val="193326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3</a:t>
            </a:fld>
            <a:endParaRPr lang="en-US"/>
          </a:p>
        </p:txBody>
      </p:sp>
    </p:spTree>
    <p:extLst>
      <p:ext uri="{BB962C8B-B14F-4D97-AF65-F5344CB8AC3E}">
        <p14:creationId xmlns:p14="http://schemas.microsoft.com/office/powerpoint/2010/main" val="690077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30</a:t>
            </a:fld>
            <a:endParaRPr lang="en-US"/>
          </a:p>
        </p:txBody>
      </p:sp>
    </p:spTree>
    <p:extLst>
      <p:ext uri="{BB962C8B-B14F-4D97-AF65-F5344CB8AC3E}">
        <p14:creationId xmlns:p14="http://schemas.microsoft.com/office/powerpoint/2010/main" val="1766687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https://www.nytimes.com/2016/10/15/world/americas/obama-cuba-trade-embargo.html?mcubz=1</a:t>
            </a:r>
          </a:p>
          <a:p>
            <a:endParaRPr lang="en-US" dirty="0"/>
          </a:p>
          <a:p>
            <a:r>
              <a:rPr lang="en-US" dirty="0"/>
              <a:t>https://www.usnews.com/news/articles/2016-03-21/obama-castro-call-for-trade-embargo-on-cuba-to-be-lifted</a:t>
            </a:r>
          </a:p>
        </p:txBody>
      </p:sp>
      <p:sp>
        <p:nvSpPr>
          <p:cNvPr id="4" name="Slide Number Placeholder 3"/>
          <p:cNvSpPr>
            <a:spLocks noGrp="1"/>
          </p:cNvSpPr>
          <p:nvPr>
            <p:ph type="sldNum" sz="quarter" idx="10"/>
          </p:nvPr>
        </p:nvSpPr>
        <p:spPr/>
        <p:txBody>
          <a:bodyPr/>
          <a:lstStyle/>
          <a:p>
            <a:fld id="{963DEDF8-D0DC-42C0-93AC-62540A189E28}" type="slidenum">
              <a:rPr lang="en-US" smtClean="0"/>
              <a:t>31</a:t>
            </a:fld>
            <a:endParaRPr lang="en-US"/>
          </a:p>
        </p:txBody>
      </p:sp>
    </p:spTree>
    <p:extLst>
      <p:ext uri="{BB962C8B-B14F-4D97-AF65-F5344CB8AC3E}">
        <p14:creationId xmlns:p14="http://schemas.microsoft.com/office/powerpoint/2010/main" val="1071255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D99860EB-73EA-43D4-AA76-755EA5410777}" type="slidenum">
              <a:rPr lang="en-US" smtClean="0"/>
              <a:pPr/>
              <a:t>32</a:t>
            </a:fld>
            <a:endParaRPr lang="en-US"/>
          </a:p>
        </p:txBody>
      </p:sp>
    </p:spTree>
    <p:extLst>
      <p:ext uri="{BB962C8B-B14F-4D97-AF65-F5344CB8AC3E}">
        <p14:creationId xmlns:p14="http://schemas.microsoft.com/office/powerpoint/2010/main" val="3545547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33</a:t>
            </a:fld>
            <a:endParaRPr lang="en-US"/>
          </a:p>
        </p:txBody>
      </p:sp>
    </p:spTree>
    <p:extLst>
      <p:ext uri="{BB962C8B-B14F-4D97-AF65-F5344CB8AC3E}">
        <p14:creationId xmlns:p14="http://schemas.microsoft.com/office/powerpoint/2010/main" val="1597463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34</a:t>
            </a:fld>
            <a:endParaRPr lang="en-US"/>
          </a:p>
        </p:txBody>
      </p:sp>
    </p:spTree>
    <p:extLst>
      <p:ext uri="{BB962C8B-B14F-4D97-AF65-F5344CB8AC3E}">
        <p14:creationId xmlns:p14="http://schemas.microsoft.com/office/powerpoint/2010/main" val="364515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https://www.loc.gov/rr/hispanic/1898/intro.html</a:t>
            </a:r>
          </a:p>
          <a:p>
            <a:endParaRPr lang="en-US" dirty="0"/>
          </a:p>
        </p:txBody>
      </p:sp>
      <p:sp>
        <p:nvSpPr>
          <p:cNvPr id="4" name="Slide Number Placeholder 3"/>
          <p:cNvSpPr>
            <a:spLocks noGrp="1"/>
          </p:cNvSpPr>
          <p:nvPr>
            <p:ph type="sldNum" sz="quarter" idx="10"/>
          </p:nvPr>
        </p:nvSpPr>
        <p:spPr/>
        <p:txBody>
          <a:bodyPr/>
          <a:lstStyle/>
          <a:p>
            <a:fld id="{963DEDF8-D0DC-42C0-93AC-62540A189E28}" type="slidenum">
              <a:rPr lang="en-US" smtClean="0"/>
              <a:t>35</a:t>
            </a:fld>
            <a:endParaRPr lang="en-US"/>
          </a:p>
        </p:txBody>
      </p:sp>
    </p:spTree>
    <p:extLst>
      <p:ext uri="{BB962C8B-B14F-4D97-AF65-F5344CB8AC3E}">
        <p14:creationId xmlns:p14="http://schemas.microsoft.com/office/powerpoint/2010/main" val="2033997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36</a:t>
            </a:fld>
            <a:endParaRPr lang="en-US"/>
          </a:p>
        </p:txBody>
      </p:sp>
    </p:spTree>
    <p:extLst>
      <p:ext uri="{BB962C8B-B14F-4D97-AF65-F5344CB8AC3E}">
        <p14:creationId xmlns:p14="http://schemas.microsoft.com/office/powerpoint/2010/main" val="1435269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http://www.justsalsa.com/salsa/music/son/</a:t>
            </a:r>
            <a:r>
              <a:rPr lang="en-US" dirty="0"/>
              <a:t> </a:t>
            </a:r>
          </a:p>
        </p:txBody>
      </p:sp>
      <p:sp>
        <p:nvSpPr>
          <p:cNvPr id="4" name="Slide Number Placeholder 3"/>
          <p:cNvSpPr>
            <a:spLocks noGrp="1"/>
          </p:cNvSpPr>
          <p:nvPr>
            <p:ph type="sldNum" sz="quarter" idx="10"/>
          </p:nvPr>
        </p:nvSpPr>
        <p:spPr/>
        <p:txBody>
          <a:bodyPr/>
          <a:lstStyle/>
          <a:p>
            <a:fld id="{963DEDF8-D0DC-42C0-93AC-62540A189E28}" type="slidenum">
              <a:rPr lang="en-US" smtClean="0"/>
              <a:t>37</a:t>
            </a:fld>
            <a:endParaRPr lang="en-US"/>
          </a:p>
        </p:txBody>
      </p:sp>
    </p:spTree>
    <p:extLst>
      <p:ext uri="{BB962C8B-B14F-4D97-AF65-F5344CB8AC3E}">
        <p14:creationId xmlns:p14="http://schemas.microsoft.com/office/powerpoint/2010/main" val="3883491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38</a:t>
            </a:fld>
            <a:endParaRPr lang="en-US"/>
          </a:p>
        </p:txBody>
      </p:sp>
    </p:spTree>
    <p:extLst>
      <p:ext uri="{BB962C8B-B14F-4D97-AF65-F5344CB8AC3E}">
        <p14:creationId xmlns:p14="http://schemas.microsoft.com/office/powerpoint/2010/main" val="1376386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https://www.youtube.com/watch?v=alUhI7WUnh4</a:t>
            </a:r>
          </a:p>
        </p:txBody>
      </p:sp>
      <p:sp>
        <p:nvSpPr>
          <p:cNvPr id="4" name="Slide Number Placeholder 3"/>
          <p:cNvSpPr>
            <a:spLocks noGrp="1"/>
          </p:cNvSpPr>
          <p:nvPr>
            <p:ph type="sldNum" sz="quarter" idx="10"/>
          </p:nvPr>
        </p:nvSpPr>
        <p:spPr/>
        <p:txBody>
          <a:bodyPr/>
          <a:lstStyle/>
          <a:p>
            <a:fld id="{963DEDF8-D0DC-42C0-93AC-62540A189E28}" type="slidenum">
              <a:rPr lang="en-US" smtClean="0"/>
              <a:t>39</a:t>
            </a:fld>
            <a:endParaRPr lang="en-US"/>
          </a:p>
        </p:txBody>
      </p:sp>
    </p:spTree>
    <p:extLst>
      <p:ext uri="{BB962C8B-B14F-4D97-AF65-F5344CB8AC3E}">
        <p14:creationId xmlns:p14="http://schemas.microsoft.com/office/powerpoint/2010/main" val="258930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4</a:t>
            </a:fld>
            <a:endParaRPr lang="en-US"/>
          </a:p>
        </p:txBody>
      </p:sp>
    </p:spTree>
    <p:extLst>
      <p:ext uri="{BB962C8B-B14F-4D97-AF65-F5344CB8AC3E}">
        <p14:creationId xmlns:p14="http://schemas.microsoft.com/office/powerpoint/2010/main" val="44463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40</a:t>
            </a:fld>
            <a:endParaRPr lang="en-US"/>
          </a:p>
        </p:txBody>
      </p:sp>
    </p:spTree>
    <p:extLst>
      <p:ext uri="{BB962C8B-B14F-4D97-AF65-F5344CB8AC3E}">
        <p14:creationId xmlns:p14="http://schemas.microsoft.com/office/powerpoint/2010/main" val="736143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41</a:t>
            </a:fld>
            <a:endParaRPr lang="en-US"/>
          </a:p>
        </p:txBody>
      </p:sp>
    </p:spTree>
    <p:extLst>
      <p:ext uri="{BB962C8B-B14F-4D97-AF65-F5344CB8AC3E}">
        <p14:creationId xmlns:p14="http://schemas.microsoft.com/office/powerpoint/2010/main" val="327085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5</a:t>
            </a:fld>
            <a:endParaRPr lang="en-US"/>
          </a:p>
        </p:txBody>
      </p:sp>
    </p:spTree>
    <p:extLst>
      <p:ext uri="{BB962C8B-B14F-4D97-AF65-F5344CB8AC3E}">
        <p14:creationId xmlns:p14="http://schemas.microsoft.com/office/powerpoint/2010/main" val="202277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6</a:t>
            </a:fld>
            <a:endParaRPr lang="en-US"/>
          </a:p>
        </p:txBody>
      </p:sp>
    </p:spTree>
    <p:extLst>
      <p:ext uri="{BB962C8B-B14F-4D97-AF65-F5344CB8AC3E}">
        <p14:creationId xmlns:p14="http://schemas.microsoft.com/office/powerpoint/2010/main" val="289104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7</a:t>
            </a:fld>
            <a:endParaRPr lang="en-US"/>
          </a:p>
        </p:txBody>
      </p:sp>
    </p:spTree>
    <p:extLst>
      <p:ext uri="{BB962C8B-B14F-4D97-AF65-F5344CB8AC3E}">
        <p14:creationId xmlns:p14="http://schemas.microsoft.com/office/powerpoint/2010/main" val="1678565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8</a:t>
            </a:fld>
            <a:endParaRPr lang="en-US"/>
          </a:p>
        </p:txBody>
      </p:sp>
    </p:spTree>
    <p:extLst>
      <p:ext uri="{BB962C8B-B14F-4D97-AF65-F5344CB8AC3E}">
        <p14:creationId xmlns:p14="http://schemas.microsoft.com/office/powerpoint/2010/main" val="1820562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http://www.huffingtonpost.com/stephen-balkaran/hispanic-heritage-month-b_b_5848568.html</a:t>
            </a:r>
          </a:p>
          <a:p>
            <a:endParaRPr lang="en-US" dirty="0"/>
          </a:p>
          <a:p>
            <a:r>
              <a:rPr lang="en-US" dirty="0"/>
              <a:t>During the American Revolutionary War, Bernardo de Galvez, governor of the Louisiana Territory, along with support and reinforcements from Spain’s Cuba, Mexico and Puerto Rico, sent gunpowder, rifles, bullets, blankets, medicine and other supplies to the armies of General George Washington in support of America’s cause..</a:t>
            </a:r>
          </a:p>
          <a:p>
            <a:endParaRPr lang="en-US" dirty="0"/>
          </a:p>
          <a:p>
            <a:r>
              <a:rPr lang="en-US" dirty="0"/>
              <a:t>The Hispanic presence in the election of President James Polk in 1844 and his future policy of annexation of Texas, the creation of the artificial border, the Alamo, the great Southwest, and the Compromise of 1850 all help define our American history. What would America be like without the importance of The Treaty of Guadalupe Hidalgo, which ended the Mexican War, where the United States gained not only Texas, New Mexico and Upper California, making way for the vast expansion of American land, but also a cultural history like no other?</a:t>
            </a:r>
          </a:p>
          <a:p>
            <a:endParaRPr lang="en-US" dirty="0"/>
          </a:p>
          <a:p>
            <a:r>
              <a:rPr lang="en-US" dirty="0"/>
              <a:t>Our Civil War would not be the same without the presence of Hispanics, often removed from our history books. Some 20,000 Hispanics fought in the Civil War, some serving in the 1st Florida Cavalry, others serving in the Union forces in Connecticut, New York and Massachusetts.</a:t>
            </a:r>
          </a:p>
          <a:p>
            <a:endParaRPr lang="en-US" dirty="0"/>
          </a:p>
          <a:p>
            <a:r>
              <a:rPr lang="en-US" dirty="0"/>
              <a:t>Very few understand the importance of </a:t>
            </a:r>
            <a:r>
              <a:rPr lang="en-US" i="1" dirty="0"/>
              <a:t>Mendez v. Westminster</a:t>
            </a:r>
            <a:r>
              <a:rPr lang="en-US" dirty="0"/>
              <a:t> in 1947, which the US Courts of Appeals ruled that segregation of Mexican American children from the public schools system in California was unconstitutional and violated the 14th Amendment, it paved the way for the </a:t>
            </a:r>
            <a:r>
              <a:rPr lang="en-US" i="1" dirty="0"/>
              <a:t>Brown v. Board of Education</a:t>
            </a:r>
            <a:r>
              <a:rPr lang="en-US" dirty="0"/>
              <a:t> decision in 1954.</a:t>
            </a:r>
          </a:p>
          <a:p>
            <a:endParaRPr lang="en-US" dirty="0"/>
          </a:p>
          <a:p>
            <a:r>
              <a:rPr lang="en-US" dirty="0"/>
              <a:t>The civil rights leader of the Hispanic movement in the 1940’s-1950’s, Dr. Hector P. Garcia’s, ideology and commitment towards justice for all later became the cornerstone for Dr. Martin L. King and the African American Struggle for Civil Rights in the 1960s.</a:t>
            </a:r>
          </a:p>
          <a:p>
            <a:endParaRPr lang="en-US" dirty="0"/>
          </a:p>
          <a:p>
            <a:r>
              <a:rPr lang="en-US" dirty="0"/>
              <a:t>What would our first African American president campaign slogan “Yes We Can” be like without the Cesar Chavez and Dolores Huerta who coined the term “</a:t>
            </a:r>
            <a:r>
              <a:rPr lang="en-US" dirty="0" err="1"/>
              <a:t>Sí</a:t>
            </a:r>
            <a:r>
              <a:rPr lang="en-US" dirty="0"/>
              <a:t>, se </a:t>
            </a:r>
            <a:r>
              <a:rPr lang="en-US" dirty="0" err="1"/>
              <a:t>puede</a:t>
            </a:r>
            <a:r>
              <a:rPr lang="en-US" dirty="0"/>
              <a:t>” in the 1972 during the farm workers strike? Without the Hispanic struggle for economic equality, the term may not have had any importance.</a:t>
            </a:r>
          </a:p>
          <a:p>
            <a:endParaRPr lang="en-US" dirty="0"/>
          </a:p>
          <a:p>
            <a:r>
              <a:rPr lang="en-US" dirty="0"/>
              <a:t>What would happen to the major philosophical question “what happen to the dinosaurs?” Without Hispanic physicist Luis Alvarez’s theory on the asteroid that destroyed the dinosaurs some 65 million years ago, that frequently asked question would still be unanswered. </a:t>
            </a:r>
          </a:p>
          <a:p>
            <a:endParaRPr lang="en-US" dirty="0"/>
          </a:p>
          <a:p>
            <a:r>
              <a:rPr lang="en-US" dirty="0"/>
              <a:t>What would America’s past time, baseball, be without the Hispanic influence helping change and define the game? From Roberto Clemente to the greatest hitter of all time, Ted Williams and his Hispanic background? Yes, his mother was Mexican, and though he shied away from the fact of his Hispanic heritage, many argue that it would affect his status and playing career.</a:t>
            </a:r>
          </a:p>
          <a:p>
            <a:endParaRPr lang="en-US" dirty="0"/>
          </a:p>
          <a:p>
            <a:r>
              <a:rPr lang="en-US" dirty="0"/>
              <a:t>From the Cuban rhythms in South Florida to the Puerto Ricans, Dominicans, Peruvians, Central Americans, Bolivians, Colombians and other cultural influences in New York City, Chicago and Boston to the Mexican culture found in the great Southwest, Texas and California, America’s cultural history would not be the same.</a:t>
            </a:r>
          </a:p>
        </p:txBody>
      </p:sp>
      <p:sp>
        <p:nvSpPr>
          <p:cNvPr id="4" name="Slide Number Placeholder 3"/>
          <p:cNvSpPr>
            <a:spLocks noGrp="1"/>
          </p:cNvSpPr>
          <p:nvPr>
            <p:ph type="sldNum" sz="quarter" idx="10"/>
          </p:nvPr>
        </p:nvSpPr>
        <p:spPr/>
        <p:txBody>
          <a:bodyPr/>
          <a:lstStyle/>
          <a:p>
            <a:fld id="{963DEDF8-D0DC-42C0-93AC-62540A189E28}" type="slidenum">
              <a:rPr lang="en-US" smtClean="0"/>
              <a:t>9</a:t>
            </a:fld>
            <a:endParaRPr lang="en-US"/>
          </a:p>
        </p:txBody>
      </p:sp>
    </p:spTree>
    <p:extLst>
      <p:ext uri="{BB962C8B-B14F-4D97-AF65-F5344CB8AC3E}">
        <p14:creationId xmlns:p14="http://schemas.microsoft.com/office/powerpoint/2010/main" val="323130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8A7612-E5F3-4A53-B056-83CF9541F7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FBD2687-03A2-4653-A5ED-6EDB1DE84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1EE1279-BA3B-4EA8-A35E-55EA61BE051D}"/>
              </a:ext>
            </a:extLst>
          </p:cNvPr>
          <p:cNvSpPr>
            <a:spLocks noGrp="1"/>
          </p:cNvSpPr>
          <p:nvPr>
            <p:ph type="dt" sz="half" idx="10"/>
          </p:nvPr>
        </p:nvSpPr>
        <p:spPr/>
        <p:txBody>
          <a:bodyPr/>
          <a:lstStyle/>
          <a:p>
            <a:fld id="{3A22EF98-6A49-4A7E-820D-6B6B38EE5B40}" type="datetime1">
              <a:rPr lang="es-ES" smtClean="0"/>
              <a:pPr/>
              <a:t>14/09/2017</a:t>
            </a:fld>
            <a:endParaRPr lang="en-US" dirty="0"/>
          </a:p>
        </p:txBody>
      </p:sp>
      <p:sp>
        <p:nvSpPr>
          <p:cNvPr id="5" name="Footer Placeholder 4">
            <a:extLst>
              <a:ext uri="{FF2B5EF4-FFF2-40B4-BE49-F238E27FC236}">
                <a16:creationId xmlns:a16="http://schemas.microsoft.com/office/drawing/2014/main" xmlns="" id="{AC7B0458-29E3-4EDF-A94C-1C2DBFA84F15}"/>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6" name="Slide Number Placeholder 5">
            <a:extLst>
              <a:ext uri="{FF2B5EF4-FFF2-40B4-BE49-F238E27FC236}">
                <a16:creationId xmlns:a16="http://schemas.microsoft.com/office/drawing/2014/main" xmlns="" id="{81F94F57-588D-4766-AD82-B1564D24AF12}"/>
              </a:ext>
            </a:extLst>
          </p:cNvPr>
          <p:cNvSpPr>
            <a:spLocks noGrp="1"/>
          </p:cNvSpPr>
          <p:nvPr>
            <p:ph type="sldNum" sz="quarter" idx="12"/>
          </p:nvPr>
        </p:nvSpPr>
        <p:spPr/>
        <p:txBody>
          <a:bodyPr/>
          <a:lstStyle/>
          <a:p>
            <a:fld id="{939A46A9-6670-4AFD-9027-5BB323DFAA4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2039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63B2F4-9419-4E79-95C1-9102DD1BA8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A166442-BC02-4F2F-BA5C-CF3DB05A2C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DFCED5-9756-4607-A61C-250C2620976A}"/>
              </a:ext>
            </a:extLst>
          </p:cNvPr>
          <p:cNvSpPr>
            <a:spLocks noGrp="1"/>
          </p:cNvSpPr>
          <p:nvPr>
            <p:ph type="dt" sz="half" idx="10"/>
          </p:nvPr>
        </p:nvSpPr>
        <p:spPr/>
        <p:txBody>
          <a:bodyPr/>
          <a:lstStyle/>
          <a:p>
            <a:fld id="{7AD0CCC6-85E8-4661-BC97-6EB29715D819}" type="datetime1">
              <a:rPr lang="es-ES" smtClean="0">
                <a:solidFill>
                  <a:srgbClr val="FFFFFF"/>
                </a:solidFill>
              </a:rPr>
              <a:pPr/>
              <a:t>14/09/2017</a:t>
            </a:fld>
            <a:endParaRPr lang="en-US">
              <a:solidFill>
                <a:srgbClr val="FFFFFF"/>
              </a:solidFill>
            </a:endParaRPr>
          </a:p>
        </p:txBody>
      </p:sp>
      <p:sp>
        <p:nvSpPr>
          <p:cNvPr id="5" name="Footer Placeholder 4">
            <a:extLst>
              <a:ext uri="{FF2B5EF4-FFF2-40B4-BE49-F238E27FC236}">
                <a16:creationId xmlns:a16="http://schemas.microsoft.com/office/drawing/2014/main" xmlns="" id="{DDE1A74B-CF4E-4341-BC23-0A3CDA2466D5}"/>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6" name="Slide Number Placeholder 5">
            <a:extLst>
              <a:ext uri="{FF2B5EF4-FFF2-40B4-BE49-F238E27FC236}">
                <a16:creationId xmlns:a16="http://schemas.microsoft.com/office/drawing/2014/main" xmlns="" id="{B542B034-B66C-410D-B4F4-90584991E89A}"/>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287389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EEB481F-BCD4-4AFF-865A-E235DAADA9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A2E59FF-88F0-4877-9528-C15252043B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CC941D-381D-41CC-8421-1E16CF6D5EDD}"/>
              </a:ext>
            </a:extLst>
          </p:cNvPr>
          <p:cNvSpPr>
            <a:spLocks noGrp="1"/>
          </p:cNvSpPr>
          <p:nvPr>
            <p:ph type="dt" sz="half" idx="10"/>
          </p:nvPr>
        </p:nvSpPr>
        <p:spPr/>
        <p:txBody>
          <a:bodyPr/>
          <a:lstStyle/>
          <a:p>
            <a:fld id="{221C1F84-124F-4417-96C9-93CB3DA29648}" type="datetime1">
              <a:rPr lang="es-ES" smtClean="0">
                <a:solidFill>
                  <a:srgbClr val="FFFFFF"/>
                </a:solidFill>
              </a:rPr>
              <a:pPr/>
              <a:t>14/09/2017</a:t>
            </a:fld>
            <a:endParaRPr lang="en-US">
              <a:solidFill>
                <a:srgbClr val="FFFFFF"/>
              </a:solidFill>
            </a:endParaRPr>
          </a:p>
        </p:txBody>
      </p:sp>
      <p:sp>
        <p:nvSpPr>
          <p:cNvPr id="5" name="Footer Placeholder 4">
            <a:extLst>
              <a:ext uri="{FF2B5EF4-FFF2-40B4-BE49-F238E27FC236}">
                <a16:creationId xmlns:a16="http://schemas.microsoft.com/office/drawing/2014/main" xmlns="" id="{CBC6950A-E0E6-4697-8BC3-FEC564F567DC}"/>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6" name="Slide Number Placeholder 5">
            <a:extLst>
              <a:ext uri="{FF2B5EF4-FFF2-40B4-BE49-F238E27FC236}">
                <a16:creationId xmlns:a16="http://schemas.microsoft.com/office/drawing/2014/main" xmlns="" id="{D30CB257-CB84-404E-A243-583253191323}"/>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106551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DF9C5-8E9F-4D0E-8543-F6BC752D6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923CD3-1978-4B2C-8341-0F6BD095FF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74DED1-AEF1-4745-8671-D618DCFE3F7F}"/>
              </a:ext>
            </a:extLst>
          </p:cNvPr>
          <p:cNvSpPr>
            <a:spLocks noGrp="1"/>
          </p:cNvSpPr>
          <p:nvPr>
            <p:ph type="dt" sz="half" idx="10"/>
          </p:nvPr>
        </p:nvSpPr>
        <p:spPr/>
        <p:txBody>
          <a:bodyPr/>
          <a:lstStyle/>
          <a:p>
            <a:fld id="{65D5BD6E-05A0-4D93-BFE7-9DADA1C6D69D}" type="datetime1">
              <a:rPr lang="es-ES" smtClean="0">
                <a:solidFill>
                  <a:srgbClr val="FFFFFF"/>
                </a:solidFill>
              </a:rPr>
              <a:pPr/>
              <a:t>14/09/2017</a:t>
            </a:fld>
            <a:endParaRPr lang="en-US">
              <a:solidFill>
                <a:srgbClr val="FFFFFF"/>
              </a:solidFill>
            </a:endParaRPr>
          </a:p>
        </p:txBody>
      </p:sp>
      <p:sp>
        <p:nvSpPr>
          <p:cNvPr id="5" name="Footer Placeholder 4">
            <a:extLst>
              <a:ext uri="{FF2B5EF4-FFF2-40B4-BE49-F238E27FC236}">
                <a16:creationId xmlns:a16="http://schemas.microsoft.com/office/drawing/2014/main" xmlns="" id="{BC0B63A8-A45C-460F-ABE4-75276BE9F7AE}"/>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6" name="Slide Number Placeholder 5">
            <a:extLst>
              <a:ext uri="{FF2B5EF4-FFF2-40B4-BE49-F238E27FC236}">
                <a16:creationId xmlns:a16="http://schemas.microsoft.com/office/drawing/2014/main" xmlns="" id="{EF0428AD-A084-4D9C-A63F-67F965F1A5D1}"/>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377870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C0B61-0101-45A5-831C-3AA68611F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5D8E410-8A79-40DE-BA69-771B967B89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2A26952-17B6-434C-B0DC-4F74D0EAA7EE}"/>
              </a:ext>
            </a:extLst>
          </p:cNvPr>
          <p:cNvSpPr>
            <a:spLocks noGrp="1"/>
          </p:cNvSpPr>
          <p:nvPr>
            <p:ph type="dt" sz="half" idx="10"/>
          </p:nvPr>
        </p:nvSpPr>
        <p:spPr/>
        <p:txBody>
          <a:bodyPr/>
          <a:lstStyle/>
          <a:p>
            <a:fld id="{2178E53E-5812-45ED-AC53-6526E4FA2E35}" type="datetime1">
              <a:rPr lang="es-ES" smtClean="0">
                <a:solidFill>
                  <a:srgbClr val="FFFFFF"/>
                </a:solidFill>
              </a:rPr>
              <a:pPr/>
              <a:t>14/09/2017</a:t>
            </a:fld>
            <a:endParaRPr lang="en-US">
              <a:solidFill>
                <a:srgbClr val="FFFFFF"/>
              </a:solidFill>
            </a:endParaRPr>
          </a:p>
        </p:txBody>
      </p:sp>
      <p:sp>
        <p:nvSpPr>
          <p:cNvPr id="5" name="Footer Placeholder 4">
            <a:extLst>
              <a:ext uri="{FF2B5EF4-FFF2-40B4-BE49-F238E27FC236}">
                <a16:creationId xmlns:a16="http://schemas.microsoft.com/office/drawing/2014/main" xmlns="" id="{69F27F86-702F-4902-9692-7AE9A093DD30}"/>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6" name="Slide Number Placeholder 5">
            <a:extLst>
              <a:ext uri="{FF2B5EF4-FFF2-40B4-BE49-F238E27FC236}">
                <a16:creationId xmlns:a16="http://schemas.microsoft.com/office/drawing/2014/main" xmlns="" id="{B5D486F1-7B7B-4C5F-B5F0-F6DCACFE5BCB}"/>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360329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B645E3-A934-4F9F-84F5-C6ACEFDE3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9FA5C60-951F-4447-84B9-1FAC1227E0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018BD21-A6F7-471D-92E9-7C6C4CF488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C3D97D3-4D49-44FD-AA9C-A33CB98E0512}"/>
              </a:ext>
            </a:extLst>
          </p:cNvPr>
          <p:cNvSpPr>
            <a:spLocks noGrp="1"/>
          </p:cNvSpPr>
          <p:nvPr>
            <p:ph type="dt" sz="half" idx="10"/>
          </p:nvPr>
        </p:nvSpPr>
        <p:spPr/>
        <p:txBody>
          <a:bodyPr/>
          <a:lstStyle/>
          <a:p>
            <a:fld id="{EB9E2DC2-0C6F-4DC0-A3AE-E852018AF213}" type="datetime1">
              <a:rPr lang="es-ES" smtClean="0">
                <a:solidFill>
                  <a:srgbClr val="FFFFFF"/>
                </a:solidFill>
              </a:rPr>
              <a:pPr/>
              <a:t>14/09/2017</a:t>
            </a:fld>
            <a:endParaRPr lang="en-US">
              <a:solidFill>
                <a:srgbClr val="FFFFFF"/>
              </a:solidFill>
            </a:endParaRPr>
          </a:p>
        </p:txBody>
      </p:sp>
      <p:sp>
        <p:nvSpPr>
          <p:cNvPr id="6" name="Footer Placeholder 5">
            <a:extLst>
              <a:ext uri="{FF2B5EF4-FFF2-40B4-BE49-F238E27FC236}">
                <a16:creationId xmlns:a16="http://schemas.microsoft.com/office/drawing/2014/main" xmlns="" id="{A5926DA6-DC1A-4A77-8888-70CEC7C15491}"/>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7" name="Slide Number Placeholder 6">
            <a:extLst>
              <a:ext uri="{FF2B5EF4-FFF2-40B4-BE49-F238E27FC236}">
                <a16:creationId xmlns:a16="http://schemas.microsoft.com/office/drawing/2014/main" xmlns="" id="{092D8AF1-5DA1-46FC-8EB4-0BAA89103970}"/>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58697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51A3B-B476-439E-BF82-73FF51919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F8CACE6-0D9E-433B-9463-05DD57C77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1397198-30F5-4E3D-B6DD-9B7E516BD8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637B9C9-26BE-45DF-9752-51F6B67BF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DC1F080-6969-4805-909F-4794827DE3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22F44F8-BB34-45BD-A0CA-87393484FB68}"/>
              </a:ext>
            </a:extLst>
          </p:cNvPr>
          <p:cNvSpPr>
            <a:spLocks noGrp="1"/>
          </p:cNvSpPr>
          <p:nvPr>
            <p:ph type="dt" sz="half" idx="10"/>
          </p:nvPr>
        </p:nvSpPr>
        <p:spPr/>
        <p:txBody>
          <a:bodyPr/>
          <a:lstStyle/>
          <a:p>
            <a:fld id="{E224CCFA-AB8F-423B-BBDD-D96BDC5893F0}" type="datetime1">
              <a:rPr lang="es-ES" smtClean="0">
                <a:solidFill>
                  <a:srgbClr val="FFFFFF"/>
                </a:solidFill>
              </a:rPr>
              <a:pPr/>
              <a:t>14/09/2017</a:t>
            </a:fld>
            <a:endParaRPr lang="en-US">
              <a:solidFill>
                <a:srgbClr val="FFFFFF"/>
              </a:solidFill>
            </a:endParaRPr>
          </a:p>
        </p:txBody>
      </p:sp>
      <p:sp>
        <p:nvSpPr>
          <p:cNvPr id="8" name="Footer Placeholder 7">
            <a:extLst>
              <a:ext uri="{FF2B5EF4-FFF2-40B4-BE49-F238E27FC236}">
                <a16:creationId xmlns:a16="http://schemas.microsoft.com/office/drawing/2014/main" xmlns="" id="{95CA57D5-E884-4F73-9091-55632E872F2B}"/>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9" name="Slide Number Placeholder 8">
            <a:extLst>
              <a:ext uri="{FF2B5EF4-FFF2-40B4-BE49-F238E27FC236}">
                <a16:creationId xmlns:a16="http://schemas.microsoft.com/office/drawing/2014/main" xmlns="" id="{1BC58A58-3363-4A23-B098-2E0D877CC74F}"/>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399470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7AE2A-34FB-4DE1-8105-A1903E0B68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CC62123-A3E4-4D39-B27B-44AFAE447788}"/>
              </a:ext>
            </a:extLst>
          </p:cNvPr>
          <p:cNvSpPr>
            <a:spLocks noGrp="1"/>
          </p:cNvSpPr>
          <p:nvPr>
            <p:ph type="dt" sz="half" idx="10"/>
          </p:nvPr>
        </p:nvSpPr>
        <p:spPr/>
        <p:txBody>
          <a:bodyPr/>
          <a:lstStyle/>
          <a:p>
            <a:fld id="{798322B4-FE15-48F3-959F-B9DEFF0FA825}" type="datetime1">
              <a:rPr lang="es-ES" smtClean="0">
                <a:solidFill>
                  <a:srgbClr val="FFFFFF"/>
                </a:solidFill>
              </a:rPr>
              <a:pPr/>
              <a:t>14/09/2017</a:t>
            </a:fld>
            <a:endParaRPr lang="en-US">
              <a:solidFill>
                <a:srgbClr val="FFFFFF"/>
              </a:solidFill>
            </a:endParaRPr>
          </a:p>
        </p:txBody>
      </p:sp>
      <p:sp>
        <p:nvSpPr>
          <p:cNvPr id="4" name="Footer Placeholder 3">
            <a:extLst>
              <a:ext uri="{FF2B5EF4-FFF2-40B4-BE49-F238E27FC236}">
                <a16:creationId xmlns:a16="http://schemas.microsoft.com/office/drawing/2014/main" xmlns="" id="{42B8FC5D-C1E3-4DA9-903C-DD6C2515823E}"/>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5" name="Slide Number Placeholder 4">
            <a:extLst>
              <a:ext uri="{FF2B5EF4-FFF2-40B4-BE49-F238E27FC236}">
                <a16:creationId xmlns:a16="http://schemas.microsoft.com/office/drawing/2014/main" xmlns="" id="{D00A543A-2874-4CB8-B768-E34803B9AF19}"/>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295863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22A9545-317C-465D-84FC-2DC23C630AA8}"/>
              </a:ext>
            </a:extLst>
          </p:cNvPr>
          <p:cNvSpPr>
            <a:spLocks noGrp="1"/>
          </p:cNvSpPr>
          <p:nvPr>
            <p:ph type="dt" sz="half" idx="10"/>
          </p:nvPr>
        </p:nvSpPr>
        <p:spPr/>
        <p:txBody>
          <a:bodyPr/>
          <a:lstStyle/>
          <a:p>
            <a:fld id="{766516BC-D26E-49F3-8B0F-9132C5871F59}" type="datetime1">
              <a:rPr lang="es-ES" smtClean="0">
                <a:solidFill>
                  <a:srgbClr val="FFFFFF"/>
                </a:solidFill>
              </a:rPr>
              <a:pPr/>
              <a:t>14/09/2017</a:t>
            </a:fld>
            <a:endParaRPr lang="en-US">
              <a:solidFill>
                <a:srgbClr val="FFFFFF"/>
              </a:solidFill>
            </a:endParaRPr>
          </a:p>
        </p:txBody>
      </p:sp>
      <p:sp>
        <p:nvSpPr>
          <p:cNvPr id="3" name="Footer Placeholder 2">
            <a:extLst>
              <a:ext uri="{FF2B5EF4-FFF2-40B4-BE49-F238E27FC236}">
                <a16:creationId xmlns:a16="http://schemas.microsoft.com/office/drawing/2014/main" xmlns="" id="{AB3DBEF8-D0A9-4656-8713-7D23FBD91BDE}"/>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4" name="Slide Number Placeholder 3">
            <a:extLst>
              <a:ext uri="{FF2B5EF4-FFF2-40B4-BE49-F238E27FC236}">
                <a16:creationId xmlns:a16="http://schemas.microsoft.com/office/drawing/2014/main" xmlns="" id="{36C9354A-513B-41EF-BFF2-3F8C2BE1478D}"/>
              </a:ext>
            </a:extLst>
          </p:cNvPr>
          <p:cNvSpPr>
            <a:spLocks noGrp="1"/>
          </p:cNvSpPr>
          <p:nvPr>
            <p:ph type="sldNum" sz="quarter" idx="12"/>
          </p:nvPr>
        </p:nvSpPr>
        <p:spPr/>
        <p:txBody>
          <a:bodyPr/>
          <a:lstStyle/>
          <a:p>
            <a:fld id="{939A46A9-6670-4AFD-9027-5BB323DFAA4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2339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D2BF08-4613-4278-AE70-64DCC609D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32548FC-42BE-44C7-A86B-A39D19976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91052E8-C071-4993-BABB-54416ACF1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C2BEFC3-499F-406A-A4BA-770331B19251}"/>
              </a:ext>
            </a:extLst>
          </p:cNvPr>
          <p:cNvSpPr>
            <a:spLocks noGrp="1"/>
          </p:cNvSpPr>
          <p:nvPr>
            <p:ph type="dt" sz="half" idx="10"/>
          </p:nvPr>
        </p:nvSpPr>
        <p:spPr/>
        <p:txBody>
          <a:bodyPr/>
          <a:lstStyle/>
          <a:p>
            <a:fld id="{88E72A1A-21E2-41C0-AFCB-92F57308F735}" type="datetime1">
              <a:rPr lang="es-ES" smtClean="0">
                <a:solidFill>
                  <a:srgbClr val="FFFFFF"/>
                </a:solidFill>
              </a:rPr>
              <a:pPr/>
              <a:t>14/09/2017</a:t>
            </a:fld>
            <a:endParaRPr lang="en-US">
              <a:solidFill>
                <a:srgbClr val="FFFFFF"/>
              </a:solidFill>
            </a:endParaRPr>
          </a:p>
        </p:txBody>
      </p:sp>
      <p:sp>
        <p:nvSpPr>
          <p:cNvPr id="6" name="Footer Placeholder 5">
            <a:extLst>
              <a:ext uri="{FF2B5EF4-FFF2-40B4-BE49-F238E27FC236}">
                <a16:creationId xmlns:a16="http://schemas.microsoft.com/office/drawing/2014/main" xmlns="" id="{715A6A31-087D-4FA8-93CC-0FDFF7DF02DB}"/>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7" name="Slide Number Placeholder 6">
            <a:extLst>
              <a:ext uri="{FF2B5EF4-FFF2-40B4-BE49-F238E27FC236}">
                <a16:creationId xmlns:a16="http://schemas.microsoft.com/office/drawing/2014/main" xmlns="" id="{5370E11E-B1FA-40D6-A2E6-5366FF9BB61A}"/>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29574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E92C5-7B75-4FB2-ACC1-00F1082FE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5D0CD5D-C9CF-4ECC-9AA4-CB59AB385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56B07C1-FD60-44C9-91A2-DD4927B8E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80D4864-B62A-4CD8-AA90-46903180766C}"/>
              </a:ext>
            </a:extLst>
          </p:cNvPr>
          <p:cNvSpPr>
            <a:spLocks noGrp="1"/>
          </p:cNvSpPr>
          <p:nvPr>
            <p:ph type="dt" sz="half" idx="10"/>
          </p:nvPr>
        </p:nvSpPr>
        <p:spPr/>
        <p:txBody>
          <a:bodyPr/>
          <a:lstStyle/>
          <a:p>
            <a:fld id="{2C714D7A-DB5E-4191-8BF7-5921919666AC}" type="datetime1">
              <a:rPr lang="es-ES" smtClean="0">
                <a:solidFill>
                  <a:srgbClr val="FFFFFF"/>
                </a:solidFill>
              </a:rPr>
              <a:pPr/>
              <a:t>14/09/2017</a:t>
            </a:fld>
            <a:endParaRPr lang="en-US">
              <a:solidFill>
                <a:srgbClr val="FFFFFF"/>
              </a:solidFill>
            </a:endParaRPr>
          </a:p>
        </p:txBody>
      </p:sp>
      <p:sp>
        <p:nvSpPr>
          <p:cNvPr id="6" name="Footer Placeholder 5">
            <a:extLst>
              <a:ext uri="{FF2B5EF4-FFF2-40B4-BE49-F238E27FC236}">
                <a16:creationId xmlns:a16="http://schemas.microsoft.com/office/drawing/2014/main" xmlns="" id="{B87F6C2A-FAF9-48B2-B1E1-71579672F146}"/>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7" name="Slide Number Placeholder 6">
            <a:extLst>
              <a:ext uri="{FF2B5EF4-FFF2-40B4-BE49-F238E27FC236}">
                <a16:creationId xmlns:a16="http://schemas.microsoft.com/office/drawing/2014/main" xmlns="" id="{7355E65F-9DFF-41C0-85AD-CEA9E656254B}"/>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250662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B0949B4-7657-491F-9703-A0BCD81F2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5D05748-B19B-4579-B277-805DC1321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7F1689-FA85-46C4-9A2A-AF09A0BD23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38DA7-5CE1-4BB3-ABEC-2E9DB8A298F1}" type="datetime1">
              <a:rPr lang="es-ES" smtClean="0">
                <a:solidFill>
                  <a:srgbClr val="FFFFFF"/>
                </a:solidFill>
              </a:rPr>
              <a:pPr/>
              <a:t>14/09/2017</a:t>
            </a:fld>
            <a:endParaRPr lang="en-US">
              <a:solidFill>
                <a:srgbClr val="FFFFFF"/>
              </a:solidFill>
            </a:endParaRPr>
          </a:p>
        </p:txBody>
      </p:sp>
      <p:sp>
        <p:nvSpPr>
          <p:cNvPr id="5" name="Footer Placeholder 4">
            <a:extLst>
              <a:ext uri="{FF2B5EF4-FFF2-40B4-BE49-F238E27FC236}">
                <a16:creationId xmlns:a16="http://schemas.microsoft.com/office/drawing/2014/main" xmlns="" id="{0D4FDD1B-D93A-4993-B3CB-0327A70DD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FFFFFF"/>
                </a:solidFill>
              </a:rPr>
              <a:t>Cultura Diaria</a:t>
            </a:r>
            <a:endParaRPr lang="en-US" dirty="0">
              <a:solidFill>
                <a:srgbClr val="FFFFFF"/>
              </a:solidFill>
            </a:endParaRPr>
          </a:p>
        </p:txBody>
      </p:sp>
      <p:sp>
        <p:nvSpPr>
          <p:cNvPr id="6" name="Slide Number Placeholder 5">
            <a:extLst>
              <a:ext uri="{FF2B5EF4-FFF2-40B4-BE49-F238E27FC236}">
                <a16:creationId xmlns:a16="http://schemas.microsoft.com/office/drawing/2014/main" xmlns="" id="{E00CCA7A-78E6-4C9B-B3C6-D0CAA8B9A8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A46A9-6670-4AFD-9027-5BB323DFAA41}" type="slidenum">
              <a:rPr lang="en-US" smtClean="0"/>
              <a:pPr/>
              <a:t>‹#›</a:t>
            </a:fld>
            <a:endParaRPr lang="en-US"/>
          </a:p>
        </p:txBody>
      </p:sp>
    </p:spTree>
    <p:extLst>
      <p:ext uri="{BB962C8B-B14F-4D97-AF65-F5344CB8AC3E}">
        <p14:creationId xmlns:p14="http://schemas.microsoft.com/office/powerpoint/2010/main" val="28083822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ideo" Target="https://www.youtube.com/embed/oIPFgGpq2Sc"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amp;ehk=aKpL5l7n9Y2ClV5C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youtube.com/watch?v=VMABX5v1Zes" TargetMode="External"/><Relationship Id="rId4" Type="http://schemas.openxmlformats.org/officeDocument/2006/relationships/hyperlink" Target="https://en.wikipedia.org/wiki/Old_San_Juan,_Puerto_Ric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g&amp;ehk=M8lzNtPwk4izqmNOcQSGSw&amp;r=0&amp;pid=OfficeInsert"/><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bambinoides.com/los-tainos-llegaron-al-norte-primero-de-colon-y-del-mayflow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g&amp;ehk=oelgW4"/><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P8KeFV8HhA"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amp;ehk=vjnXBUbgsc"/><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avirtualtouroflatinamerica.wikispaces.com/Puerto+Ric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amp;ehk=AGJ9RvVtcCwuIH5XxLuifg&amp;r=0&amp;pid=OfficeInsert"/><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amp;ehk=AGGKuP5hT7oOeUDwBvsSWQ&amp;r=0&amp;pid=OfficeInsert"/><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commons.wikimedia.org/wiki/File:Hispaniola_1492-1697.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g&amp;ehk=wOKD1Ys6O4ErbTmsMD1o7Q&amp;r=0&amp;pid=OfficeInsert"/><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tomasandalejandro.wikispaces.com/Age+Of+Explorat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ww.youtube.com/watch?v=pS1KOiuiJt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List_of_highest_paid_Major_League_Baseball_players" TargetMode="External"/><Relationship Id="rId3" Type="http://schemas.openxmlformats.org/officeDocument/2006/relationships/image" Target="../media/image25.jpg&amp;ehk=5YuJNzwts2Bvn8Xvc6r6Bg&amp;r=0&amp;pid=OfficeInsert"/><Relationship Id="rId7"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en.wikipedia.org/wiki/Pedro_Mart%C3%ADnez" TargetMode="External"/><Relationship Id="rId5" Type="http://schemas.openxmlformats.org/officeDocument/2006/relationships/image" Target="../media/image26.jpeg"/><Relationship Id="rId4" Type="http://schemas.openxmlformats.org/officeDocument/2006/relationships/hyperlink" Target="http://djalirancher.com/2009/11/what-i-wont-be-buying-into-for-christmas-sammy-sosas-revolution/" TargetMode="External"/><Relationship Id="rId9"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jpg&amp;ehk=wVv8hTx42y4toq1wlfeZoA&amp;r=0&amp;pid=OfficeInsert"/><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www.youtube.com/watch?v=qN8eIMg2H-E" TargetMode="External"/><Relationship Id="rId4" Type="http://schemas.openxmlformats.org/officeDocument/2006/relationships/hyperlink" Target="http://fashiondaydreams.com/2012/01/oscar-de-la-renta-ss12-campaign.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s://en.wikipedia.org/wiki/Coat_of_arms_of_the_Dominican_Republic" TargetMode="External"/><Relationship Id="rId4" Type="http://schemas.openxmlformats.org/officeDocument/2006/relationships/image" Target="../media/image30.png&amp;ehk=lEfghxxF3aeiXruJ6na4tw&amp;r=0&amp;pid=OfficeInsert"/></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video" Target="https://www.youtube.com/embed/lcPHaV3p6S4" TargetMode="External"/><Relationship Id="rId6" Type="http://schemas.openxmlformats.org/officeDocument/2006/relationships/image" Target="../media/image32.jpeg"/><Relationship Id="rId5" Type="http://schemas.openxmlformats.org/officeDocument/2006/relationships/hyperlink" Target="http://manzanacuadrada.wordpress.com/2011/08/25/el-taller-de-salsa/" TargetMode="External"/><Relationship Id="rId4" Type="http://schemas.openxmlformats.org/officeDocument/2006/relationships/image" Target="../media/image31.jpg&amp;ehk=foO"/></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latinamericatourguide.wikispaces.com/Cub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amp;ehk=Ju1mFzUnmTxAHcO2"/><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amp;ehk=iQNOnQwxaLn18TnhOCxNxg&amp;r=0&amp;pid=OfficeInsert"/><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historia1bachillerato.wikispaces.com/CRISIS+DE+LOS+MISILES+DE+CUB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jpg&amp;ehk=HKQ9UY1eWixxqToixoJ9Rw&amp;r=0&amp;pid=OfficeInsert"/><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mshuckleberry.wikispaces.com/Teash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6.jpg&amp;ehk=x"/><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s://www.youtube.com/watch?v=MsetYODpj8E" TargetMode="External"/><Relationship Id="rId4" Type="http://schemas.openxmlformats.org/officeDocument/2006/relationships/hyperlink" Target="https://www.flickr.com/photos/albertoyoan/1067450518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7.jpg&amp;ehk="/><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jfk50.blogspot.com/2014/04/sirhan-sentenced-to-death.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www.worldmusic.net/guide/music-of-cuba/"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amp;ehk=iY5VTmN"/><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s://es.wikipedia.org/wiki/M%C3%BAsica_de_Cuba"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ideo" Target="https://www.youtube.com/embed/yaRJM76b8dA" TargetMode="Externa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hyperlink" Target="https://www.youtube.com/watch?v=yaRJM76b8d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alUhI7WUnh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ggiPm8NrMxg" TargetMode="External"/><Relationship Id="rId5" Type="http://schemas.openxmlformats.org/officeDocument/2006/relationships/image" Target="../media/image6.jpe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PEGMxMmWSV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www.youtube.com/watch?v=0fgvv5_Ys0k" TargetMode="External"/><Relationship Id="rId4" Type="http://schemas.openxmlformats.org/officeDocument/2006/relationships/hyperlink" Target="https://www.youtube.com/watch?v=alUhI7WUnh4"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amp;ehk=FkB1uVwp02qx5V1dzHXn1w&amp;r=0&amp;pid=OfficeInsert"/><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amp;ehk=vyOuhYgz4epEMQJ58EThwA&amp;r=0&amp;pid=OfficeInsert"/><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hcpl.net/category/tags/hispanic-heritage-month-200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amp;ehk="/><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blog.franlopez.es/2008/08/22/honduras-y-el-salvador-la-guerra-del-futbo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amp;ehk=Cai7cIBaD19mgFs8E7OIZw&amp;r=0&amp;pid=OfficeInsert"/><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maestrodecorazontalosh.blogspot.com.ar/2011/08/simbolos-patrios-chile-la-bandera.html" TargetMode="External"/><Relationship Id="rId5" Type="http://schemas.openxmlformats.org/officeDocument/2006/relationships/image" Target="../media/image11.jpg&amp;ehk=kF5ICrDxgIU"/><Relationship Id="rId4" Type="http://schemas.openxmlformats.org/officeDocument/2006/relationships/hyperlink" Target="https://commons.wikimedia.org/wiki/File:Bandera_Republia_Restaurada_Mexico_Liberal_1846_a_1879.sv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amp;ehk=4NQ9vapeVs"/><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valeriaardante.blogspot.com/2015/03/seguimos-con-las-hazanas-de-bernardo-d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3272" y="1543891"/>
            <a:ext cx="12235272" cy="622534"/>
          </a:xfrm>
        </p:spPr>
        <p:txBody>
          <a:bodyPr>
            <a:noAutofit/>
          </a:bodyPr>
          <a:lstStyle/>
          <a:p>
            <a:r>
              <a:rPr lang="en-US" sz="4000" dirty="0" err="1">
                <a:solidFill>
                  <a:srgbClr val="FF0000"/>
                </a:solidFill>
              </a:rPr>
              <a:t>Responda</a:t>
            </a:r>
            <a:r>
              <a:rPr lang="en-US" sz="4000" dirty="0">
                <a:solidFill>
                  <a:srgbClr val="FF0000"/>
                </a:solidFill>
              </a:rPr>
              <a:t> a las </a:t>
            </a:r>
            <a:r>
              <a:rPr lang="en-US" sz="4000" dirty="0" err="1">
                <a:solidFill>
                  <a:srgbClr val="FF0000"/>
                </a:solidFill>
              </a:rPr>
              <a:t>siguientes</a:t>
            </a:r>
            <a:r>
              <a:rPr lang="en-US" sz="4000" dirty="0">
                <a:solidFill>
                  <a:srgbClr val="FF0000"/>
                </a:solidFill>
              </a:rPr>
              <a:t> </a:t>
            </a:r>
            <a:r>
              <a:rPr lang="en-US" sz="4000" dirty="0" err="1">
                <a:solidFill>
                  <a:srgbClr val="FF0000"/>
                </a:solidFill>
              </a:rPr>
              <a:t>en</a:t>
            </a:r>
            <a:r>
              <a:rPr lang="en-US" sz="4000" dirty="0">
                <a:solidFill>
                  <a:srgbClr val="FF0000"/>
                </a:solidFill>
              </a:rPr>
              <a:t> </a:t>
            </a:r>
            <a:r>
              <a:rPr lang="en-US" sz="4000" dirty="0" err="1">
                <a:solidFill>
                  <a:srgbClr val="FF0000"/>
                </a:solidFill>
              </a:rPr>
              <a:t>frases</a:t>
            </a:r>
            <a:r>
              <a:rPr lang="en-US" sz="4000" dirty="0">
                <a:solidFill>
                  <a:srgbClr val="FF0000"/>
                </a:solidFill>
              </a:rPr>
              <a:t> </a:t>
            </a:r>
            <a:r>
              <a:rPr lang="en-US" sz="4000" dirty="0" err="1">
                <a:solidFill>
                  <a:srgbClr val="FF0000"/>
                </a:solidFill>
              </a:rPr>
              <a:t>completas</a:t>
            </a:r>
            <a:r>
              <a:rPr lang="en-US" sz="4000" dirty="0">
                <a:solidFill>
                  <a:srgbClr val="FF0000"/>
                </a:solidFill>
              </a:rPr>
              <a:t> </a:t>
            </a:r>
            <a:r>
              <a:rPr lang="en-US" sz="4000" dirty="0" err="1">
                <a:solidFill>
                  <a:srgbClr val="FF0000"/>
                </a:solidFill>
              </a:rPr>
              <a:t>españolas</a:t>
            </a:r>
            <a:r>
              <a:rPr lang="en-US" sz="4000" dirty="0">
                <a:solidFill>
                  <a:srgbClr val="FF0000"/>
                </a:solidFill>
              </a:rPr>
              <a:t>:</a:t>
            </a:r>
          </a:p>
        </p:txBody>
      </p:sp>
      <p:sp>
        <p:nvSpPr>
          <p:cNvPr id="3" name="Content Placeholder 2"/>
          <p:cNvSpPr>
            <a:spLocks noGrp="1"/>
          </p:cNvSpPr>
          <p:nvPr>
            <p:ph sz="half" idx="2"/>
          </p:nvPr>
        </p:nvSpPr>
        <p:spPr>
          <a:xfrm>
            <a:off x="0" y="2033904"/>
            <a:ext cx="12192000" cy="4824096"/>
          </a:xfrm>
        </p:spPr>
        <p:txBody>
          <a:bodyPr>
            <a:normAutofit/>
          </a:bodyPr>
          <a:lstStyle/>
          <a:p>
            <a:pPr marL="514350" indent="-514350">
              <a:buFont typeface="+mj-lt"/>
              <a:buAutoNum type="arabicParenR"/>
            </a:pPr>
            <a:r>
              <a:rPr lang="es-ES" sz="3500" dirty="0"/>
              <a:t>¿Cuál es la ciudad capital de Cuba?</a:t>
            </a:r>
          </a:p>
          <a:p>
            <a:pPr marL="514350" indent="-514350">
              <a:buFont typeface="+mj-lt"/>
              <a:buAutoNum type="arabicParenR"/>
            </a:pPr>
            <a:r>
              <a:rPr lang="es-ES" sz="3500" dirty="0"/>
              <a:t>¿Dónde está Cuba?</a:t>
            </a:r>
          </a:p>
          <a:p>
            <a:pPr marL="514350" indent="-514350">
              <a:buFont typeface="+mj-lt"/>
              <a:buAutoNum type="arabicParenR"/>
            </a:pPr>
            <a:r>
              <a:rPr lang="es-ES" sz="3500" dirty="0"/>
              <a:t>¿Cuál es la ciudad capital de La República Dominicana?</a:t>
            </a:r>
          </a:p>
          <a:p>
            <a:pPr marL="514350" indent="-514350">
              <a:buFont typeface="+mj-lt"/>
              <a:buAutoNum type="arabicParenR"/>
            </a:pPr>
            <a:r>
              <a:rPr lang="es-ES" sz="3500" dirty="0"/>
              <a:t>¿Dónde está La República Dominicana?</a:t>
            </a:r>
          </a:p>
          <a:p>
            <a:pPr marL="514350" indent="-514350">
              <a:buFont typeface="+mj-lt"/>
              <a:buAutoNum type="arabicParenR"/>
            </a:pPr>
            <a:r>
              <a:rPr lang="es-ES" sz="3500" dirty="0"/>
              <a:t>¿Cuál es la </a:t>
            </a:r>
            <a:r>
              <a:rPr lang="es-ES" sz="3500" i="1" dirty="0"/>
              <a:t>nacionalidad</a:t>
            </a:r>
            <a:r>
              <a:rPr lang="es-ES" sz="3500" dirty="0"/>
              <a:t> de Puerto Rico?</a:t>
            </a:r>
          </a:p>
          <a:p>
            <a:pPr marL="514350" indent="-514350">
              <a:buFont typeface="+mj-lt"/>
              <a:buAutoNum type="arabicParenR"/>
            </a:pPr>
            <a:r>
              <a:rPr lang="es-ES" sz="3500" dirty="0"/>
              <a:t>¿Dónde está Puerto Rico</a:t>
            </a:r>
            <a:r>
              <a:rPr lang="es-ES" sz="3500" dirty="0" smtClean="0"/>
              <a:t>?</a:t>
            </a:r>
          </a:p>
          <a:p>
            <a:pPr marL="0" indent="0">
              <a:buNone/>
            </a:pPr>
            <a:r>
              <a:rPr lang="es-ES" sz="3500" dirty="0" smtClean="0"/>
              <a:t>*Note: </a:t>
            </a:r>
            <a:r>
              <a:rPr lang="es-ES" sz="3500" dirty="0" err="1" smtClean="0"/>
              <a:t>We</a:t>
            </a:r>
            <a:r>
              <a:rPr lang="es-ES" sz="3500" dirty="0" smtClean="0"/>
              <a:t> </a:t>
            </a:r>
            <a:r>
              <a:rPr lang="es-ES" sz="3500" dirty="0" err="1" smtClean="0"/>
              <a:t>will</a:t>
            </a:r>
            <a:r>
              <a:rPr lang="es-ES" sz="3500" dirty="0" smtClean="0"/>
              <a:t> use Prácticas </a:t>
            </a:r>
            <a:r>
              <a:rPr lang="es-ES" sz="3500" dirty="0" err="1" smtClean="0"/>
              <a:t>instead</a:t>
            </a:r>
            <a:r>
              <a:rPr lang="es-ES" sz="3500" dirty="0" smtClean="0"/>
              <a:t> of Procesos*</a:t>
            </a:r>
            <a:endParaRPr lang="es-ES" sz="35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458968" cy="1609725"/>
          </a:xfrm>
          <a:prstGeom prst="rect">
            <a:avLst/>
          </a:prstGeom>
        </p:spPr>
      </p:pic>
      <p:pic>
        <p:nvPicPr>
          <p:cNvPr id="6" name="oIPFgGpq2Sc">
            <a:hlinkClick r:id="" action="ppaction://media"/>
            <a:extLst>
              <a:ext uri="{FF2B5EF4-FFF2-40B4-BE49-F238E27FC236}">
                <a16:creationId xmlns:a16="http://schemas.microsoft.com/office/drawing/2014/main" xmlns="" id="{E4379D5B-A194-4AD0-AE8E-793E6ECB14E1}"/>
              </a:ext>
            </a:extLst>
          </p:cNvPr>
          <p:cNvPicPr>
            <a:picLocks noGrp="1" noRot="1" noChangeAspect="1"/>
          </p:cNvPicPr>
          <p:nvPr>
            <p:ph sz="quarter" idx="4"/>
            <a:videoFile r:link="rId1"/>
          </p:nvPr>
        </p:nvPicPr>
        <p:blipFill>
          <a:blip r:embed="rId5"/>
          <a:stretch>
            <a:fillRect/>
          </a:stretch>
        </p:blipFill>
        <p:spPr>
          <a:xfrm>
            <a:off x="9144000" y="4572000"/>
            <a:ext cx="3048000" cy="2286000"/>
          </a:xfrm>
          <a:prstGeom prst="rect">
            <a:avLst/>
          </a:prstGeom>
        </p:spPr>
      </p:pic>
    </p:spTree>
    <p:extLst>
      <p:ext uri="{BB962C8B-B14F-4D97-AF65-F5344CB8AC3E}">
        <p14:creationId xmlns:p14="http://schemas.microsoft.com/office/powerpoint/2010/main" val="2045357492"/>
      </p:ext>
    </p:extLst>
  </p:cSld>
  <p:clrMapOvr>
    <a:masterClrMapping/>
  </p:clrMapOvr>
  <p:transition spd="med">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410700" cy="948087"/>
          </a:xfrm>
        </p:spPr>
        <p:txBody>
          <a:bodyPr>
            <a:noAutofit/>
          </a:bodyPr>
          <a:lstStyle/>
          <a:p>
            <a:r>
              <a:rPr lang="en-US" sz="7500" b="1" dirty="0"/>
              <a:t>Hoy </a:t>
            </a:r>
            <a:r>
              <a:rPr lang="en-US" sz="7500" b="1" dirty="0" err="1"/>
              <a:t>vamos</a:t>
            </a:r>
            <a:r>
              <a:rPr lang="en-US" sz="7500" b="1" dirty="0"/>
              <a:t> a…</a:t>
            </a:r>
          </a:p>
        </p:txBody>
      </p:sp>
      <p:sp>
        <p:nvSpPr>
          <p:cNvPr id="3" name="Content Placeholder 2"/>
          <p:cNvSpPr>
            <a:spLocks noGrp="1"/>
          </p:cNvSpPr>
          <p:nvPr>
            <p:ph idx="1"/>
          </p:nvPr>
        </p:nvSpPr>
        <p:spPr>
          <a:xfrm>
            <a:off x="-10542" y="965824"/>
            <a:ext cx="9154542" cy="5892176"/>
          </a:xfrm>
        </p:spPr>
        <p:txBody>
          <a:bodyPr>
            <a:noAutofit/>
          </a:bodyPr>
          <a:lstStyle/>
          <a:p>
            <a:pPr marL="291465" indent="-257175"/>
            <a:r>
              <a:rPr lang="en-US" sz="3200" dirty="0" err="1"/>
              <a:t>Hacer</a:t>
            </a:r>
            <a:r>
              <a:rPr lang="en-US" sz="3200" dirty="0"/>
              <a:t> el </a:t>
            </a:r>
            <a:r>
              <a:rPr lang="en-US" sz="3200" dirty="0" err="1"/>
              <a:t>trabajo</a:t>
            </a:r>
            <a:r>
              <a:rPr lang="en-US" sz="3200" dirty="0"/>
              <a:t> de la </a:t>
            </a:r>
            <a:r>
              <a:rPr lang="en-US" sz="3200" dirty="0" err="1"/>
              <a:t>campana</a:t>
            </a:r>
            <a:endParaRPr lang="en-US" sz="3200" dirty="0"/>
          </a:p>
          <a:p>
            <a:pPr marL="291465" indent="-257175"/>
            <a:r>
              <a:rPr lang="es-ES" sz="3200" dirty="0"/>
              <a:t>Aprender de </a:t>
            </a:r>
            <a:r>
              <a:rPr lang="es-ES" sz="3200" dirty="0" err="1"/>
              <a:t>Hispanic</a:t>
            </a:r>
            <a:r>
              <a:rPr lang="es-ES" sz="3200" dirty="0"/>
              <a:t> </a:t>
            </a:r>
            <a:r>
              <a:rPr lang="es-ES" sz="3200" dirty="0" err="1"/>
              <a:t>Heritage</a:t>
            </a:r>
            <a:r>
              <a:rPr lang="es-ES" sz="3200" dirty="0"/>
              <a:t> </a:t>
            </a:r>
            <a:r>
              <a:rPr lang="es-ES" sz="3200" dirty="0" err="1"/>
              <a:t>Month</a:t>
            </a:r>
            <a:endParaRPr lang="es-ES" sz="3200" dirty="0"/>
          </a:p>
          <a:p>
            <a:pPr marL="291465" indent="-257175"/>
            <a:r>
              <a:rPr lang="es-ES" sz="3200" dirty="0"/>
              <a:t>Aprender de Las Antillas:</a:t>
            </a:r>
          </a:p>
          <a:p>
            <a:pPr marL="748665" lvl="1" indent="-257175"/>
            <a:r>
              <a:rPr lang="es-ES" sz="2600" dirty="0"/>
              <a:t>Puerto Rico</a:t>
            </a:r>
          </a:p>
          <a:p>
            <a:pPr marL="748665" lvl="1" indent="-257175"/>
            <a:r>
              <a:rPr lang="es-ES" sz="2600" dirty="0"/>
              <a:t>La República Dominicana</a:t>
            </a:r>
          </a:p>
          <a:p>
            <a:pPr marL="748665" lvl="1" indent="-257175"/>
            <a:r>
              <a:rPr lang="es-ES" sz="2600" dirty="0"/>
              <a:t>Cuba</a:t>
            </a:r>
            <a:endParaRPr lang="en-US" sz="2600" dirty="0"/>
          </a:p>
        </p:txBody>
      </p:sp>
      <p:pic>
        <p:nvPicPr>
          <p:cNvPr id="6" name="Picture 5"/>
          <p:cNvPicPr>
            <a:picLocks noChangeAspect="1"/>
          </p:cNvPicPr>
          <p:nvPr/>
        </p:nvPicPr>
        <p:blipFill>
          <a:blip r:embed="rId3"/>
          <a:stretch>
            <a:fillRect/>
          </a:stretch>
        </p:blipFill>
        <p:spPr>
          <a:xfrm>
            <a:off x="9410701" y="4341757"/>
            <a:ext cx="2760264" cy="2498507"/>
          </a:xfrm>
          <a:prstGeom prst="rect">
            <a:avLst/>
          </a:prstGeom>
        </p:spPr>
      </p:pic>
      <p:sp>
        <p:nvSpPr>
          <p:cNvPr id="8" name="TextBox 7"/>
          <p:cNvSpPr txBox="1"/>
          <p:nvPr/>
        </p:nvSpPr>
        <p:spPr>
          <a:xfrm>
            <a:off x="9256541" y="6193933"/>
            <a:ext cx="1872208" cy="646331"/>
          </a:xfrm>
          <a:prstGeom prst="rect">
            <a:avLst/>
          </a:prstGeom>
          <a:noFill/>
        </p:spPr>
        <p:txBody>
          <a:bodyPr wrap="square" rtlCol="0">
            <a:spAutoFit/>
          </a:bodyPr>
          <a:lstStyle/>
          <a:p>
            <a:r>
              <a:rPr lang="en-US" dirty="0">
                <a:solidFill>
                  <a:prstClr val="black"/>
                </a:solidFill>
                <a:latin typeface="Calibri" panose="020F0502020204030204"/>
              </a:rPr>
              <a:t>2.1, 2.2, 3.1, 3.2, 4.1, 4.2, &amp; 5.1</a:t>
            </a:r>
          </a:p>
        </p:txBody>
      </p:sp>
    </p:spTree>
    <p:extLst>
      <p:ext uri="{BB962C8B-B14F-4D97-AF65-F5344CB8AC3E}">
        <p14:creationId xmlns:p14="http://schemas.microsoft.com/office/powerpoint/2010/main" val="1750493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93985"/>
          </a:xfrm>
          <a:prstGeom prst="rect">
            <a:avLst/>
          </a:prstGeom>
        </p:spPr>
      </p:pic>
      <p:sp>
        <p:nvSpPr>
          <p:cNvPr id="5" name="Title 4"/>
          <p:cNvSpPr>
            <a:spLocks noGrp="1"/>
          </p:cNvSpPr>
          <p:nvPr>
            <p:ph type="title"/>
          </p:nvPr>
        </p:nvSpPr>
        <p:spPr>
          <a:xfrm>
            <a:off x="0" y="647644"/>
            <a:ext cx="10515600" cy="1098058"/>
          </a:xfrm>
        </p:spPr>
        <p:txBody>
          <a:bodyPr/>
          <a:lstStyle/>
          <a:p>
            <a:pPr algn="r"/>
            <a:r>
              <a:rPr lang="en-US" b="1" i="1" u="sng" dirty="0"/>
              <a:t>Las </a:t>
            </a:r>
            <a:r>
              <a:rPr lang="en-US" b="1" i="1" u="sng" dirty="0" err="1"/>
              <a:t>Antillas</a:t>
            </a:r>
            <a:endParaRPr lang="en-US" b="1" i="1" u="sng" dirty="0"/>
          </a:p>
        </p:txBody>
      </p:sp>
      <p:sp>
        <p:nvSpPr>
          <p:cNvPr id="6" name="Text Placeholder 5"/>
          <p:cNvSpPr>
            <a:spLocks noGrp="1"/>
          </p:cNvSpPr>
          <p:nvPr>
            <p:ph type="body" idx="1"/>
          </p:nvPr>
        </p:nvSpPr>
        <p:spPr/>
        <p:txBody>
          <a:bodyPr>
            <a:normAutofit/>
          </a:bodyPr>
          <a:lstStyle/>
          <a:p>
            <a:pPr algn="ctr"/>
            <a:r>
              <a:rPr lang="en-US" sz="3000" b="1" dirty="0">
                <a:solidFill>
                  <a:schemeClr val="tx1"/>
                </a:solidFill>
              </a:rPr>
              <a:t>Cuba, </a:t>
            </a:r>
            <a:r>
              <a:rPr lang="en-US" sz="3000" b="1" dirty="0" err="1">
                <a:solidFill>
                  <a:schemeClr val="tx1"/>
                </a:solidFill>
              </a:rPr>
              <a:t>República</a:t>
            </a:r>
            <a:r>
              <a:rPr lang="en-US" sz="3000" b="1" dirty="0">
                <a:solidFill>
                  <a:schemeClr val="tx1"/>
                </a:solidFill>
              </a:rPr>
              <a:t> </a:t>
            </a:r>
            <a:r>
              <a:rPr lang="en-US" sz="3000" b="1" dirty="0" err="1">
                <a:solidFill>
                  <a:schemeClr val="tx1"/>
                </a:solidFill>
              </a:rPr>
              <a:t>Dominicana</a:t>
            </a:r>
            <a:r>
              <a:rPr lang="en-US" sz="3000" b="1" dirty="0">
                <a:solidFill>
                  <a:schemeClr val="tx1"/>
                </a:solidFill>
              </a:rPr>
              <a:t>, y Puerto Rico</a:t>
            </a:r>
          </a:p>
        </p:txBody>
      </p:sp>
    </p:spTree>
    <p:extLst>
      <p:ext uri="{BB962C8B-B14F-4D97-AF65-F5344CB8AC3E}">
        <p14:creationId xmlns:p14="http://schemas.microsoft.com/office/powerpoint/2010/main" val="2041130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08E171A-16F5-4C27-B708-1F818C9A6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015"/>
            <a:ext cx="12270974" cy="6963508"/>
          </a:xfrm>
          <a:prstGeom prst="rect">
            <a:avLst/>
          </a:prstGeom>
        </p:spPr>
      </p:pic>
      <p:sp>
        <p:nvSpPr>
          <p:cNvPr id="5" name="TextBox 4"/>
          <p:cNvSpPr txBox="1"/>
          <p:nvPr/>
        </p:nvSpPr>
        <p:spPr>
          <a:xfrm>
            <a:off x="1524000" y="2209800"/>
            <a:ext cx="9144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020406"/>
                </a:solidFill>
                <a:effectLst/>
                <a:uLnTx/>
                <a:uFillTx/>
                <a:latin typeface="Calibri" panose="020F0502020204030204"/>
                <a:ea typeface="+mn-ea"/>
                <a:cs typeface="+mn-cs"/>
              </a:rPr>
              <a:t>PUERTO RICO</a:t>
            </a:r>
          </a:p>
        </p:txBody>
      </p:sp>
    </p:spTree>
    <p:extLst>
      <p:ext uri="{BB962C8B-B14F-4D97-AF65-F5344CB8AC3E}">
        <p14:creationId xmlns:p14="http://schemas.microsoft.com/office/powerpoint/2010/main" val="2219196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arge body of water with a city in the background&#10;&#10;Description generated with very high confidence">
            <a:extLst>
              <a:ext uri="{FF2B5EF4-FFF2-40B4-BE49-F238E27FC236}">
                <a16:creationId xmlns:a16="http://schemas.microsoft.com/office/drawing/2014/main" xmlns="" id="{C1E28643-EAF8-4E86-AC32-338F43FB9BC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 y="-1"/>
            <a:ext cx="12192001" cy="6844811"/>
          </a:xfrm>
          <a:prstGeom prst="rect">
            <a:avLst/>
          </a:prstGeom>
        </p:spPr>
      </p:pic>
      <p:sp>
        <p:nvSpPr>
          <p:cNvPr id="5" name="TextBox 4"/>
          <p:cNvSpPr txBox="1"/>
          <p:nvPr/>
        </p:nvSpPr>
        <p:spPr>
          <a:xfrm>
            <a:off x="1510145" y="0"/>
            <a:ext cx="914400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020406"/>
                  </a:solidFill>
                </a:ln>
                <a:solidFill>
                  <a:prstClr val="white"/>
                </a:solidFill>
                <a:effectLst/>
                <a:uLnTx/>
                <a:uFillTx/>
                <a:latin typeface="Calibri" panose="020F0502020204030204"/>
                <a:ea typeface="+mn-ea"/>
                <a:cs typeface="+mn-cs"/>
              </a:rPr>
              <a:t>Puerto Rico, whose capital is San Juan, is located in the Caribbean to the east of the Dominican Republic and to the west of the Virgin Islands. </a:t>
            </a:r>
            <a:r>
              <a:rPr kumimoji="0" lang="en-US" sz="5400" b="0" i="0" u="none" strike="noStrike" kern="1200" cap="none" spc="0" normalizeH="0" baseline="0" noProof="0" dirty="0">
                <a:ln>
                  <a:solidFill>
                    <a:srgbClr val="020406"/>
                  </a:solidFill>
                </a:ln>
                <a:solidFill>
                  <a:prstClr val="white"/>
                </a:solidFill>
                <a:effectLst/>
                <a:uLnTx/>
                <a:uFillTx/>
                <a:latin typeface="Calibri" panose="020F0502020204030204"/>
                <a:ea typeface="+mn-ea"/>
                <a:cs typeface="+mn-cs"/>
              </a:rPr>
              <a:t> </a:t>
            </a:r>
          </a:p>
        </p:txBody>
      </p:sp>
      <p:sp>
        <p:nvSpPr>
          <p:cNvPr id="6" name="5-Point Star 5">
            <a:hlinkClick r:id="rId5"/>
          </p:cNvPr>
          <p:cNvSpPr/>
          <p:nvPr/>
        </p:nvSpPr>
        <p:spPr>
          <a:xfrm>
            <a:off x="10349345" y="6483697"/>
            <a:ext cx="304800" cy="291061"/>
          </a:xfrm>
          <a:prstGeom prst="star5">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811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next to a river&#10;&#10;Description generated with very high confidence">
            <a:extLst>
              <a:ext uri="{FF2B5EF4-FFF2-40B4-BE49-F238E27FC236}">
                <a16:creationId xmlns:a16="http://schemas.microsoft.com/office/drawing/2014/main" xmlns="" id="{BBF588B6-D3BF-4B7C-B67B-0F08F60CA04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0" y="-1"/>
            <a:ext cx="12192000" cy="6916451"/>
          </a:xfrm>
          <a:prstGeom prst="rect">
            <a:avLst/>
          </a:prstGeom>
        </p:spPr>
      </p:pic>
      <p:sp>
        <p:nvSpPr>
          <p:cNvPr id="5" name="TextBox 4"/>
          <p:cNvSpPr txBox="1"/>
          <p:nvPr/>
        </p:nvSpPr>
        <p:spPr>
          <a:xfrm>
            <a:off x="0" y="-1"/>
            <a:ext cx="12192000" cy="26314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solidFill>
                    <a:srgbClr val="020406"/>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Puerto Ricans often refer to themselves as Boricuas which is a word derived from the </a:t>
            </a:r>
            <a:r>
              <a:rPr kumimoji="0" lang="en-US" sz="5500" b="1" i="0" u="none" strike="noStrike" kern="1200" cap="none" spc="0" normalizeH="0" baseline="0" noProof="0" dirty="0" err="1">
                <a:ln>
                  <a:solidFill>
                    <a:srgbClr val="020406"/>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Taíno</a:t>
            </a:r>
            <a:r>
              <a:rPr kumimoji="0" lang="en-US" sz="5500" b="1" i="0" u="none" strike="noStrike" kern="1200" cap="none" spc="0" normalizeH="0" baseline="0" noProof="0" dirty="0">
                <a:ln>
                  <a:solidFill>
                    <a:srgbClr val="020406"/>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Indian name for the island.</a:t>
            </a:r>
          </a:p>
        </p:txBody>
      </p:sp>
    </p:spTree>
    <p:extLst>
      <p:ext uri="{BB962C8B-B14F-4D97-AF65-F5344CB8AC3E}">
        <p14:creationId xmlns:p14="http://schemas.microsoft.com/office/powerpoint/2010/main" val="4172673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4C37D3-B586-4918-8565-A3ADA743F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xmlns="" id="{FC822841-49E2-4C9A-9D4F-95409BFAD1C2}"/>
              </a:ext>
            </a:extLst>
          </p:cNvPr>
          <p:cNvSpPr/>
          <p:nvPr/>
        </p:nvSpPr>
        <p:spPr>
          <a:xfrm>
            <a:off x="0" y="1747466"/>
            <a:ext cx="12192000" cy="258532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prstClr val="black"/>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Puerto Rico is a commonwealth of the United States and all Puerto Ricans are U.S. citizens</a:t>
            </a:r>
          </a:p>
        </p:txBody>
      </p:sp>
    </p:spTree>
    <p:extLst>
      <p:ext uri="{BB962C8B-B14F-4D97-AF65-F5344CB8AC3E}">
        <p14:creationId xmlns:p14="http://schemas.microsoft.com/office/powerpoint/2010/main" val="477261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066801"/>
            <a:ext cx="9144000" cy="3416320"/>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prstClr val="white"/>
                  </a:solidFill>
                </a:ln>
                <a:solidFill>
                  <a:srgbClr val="020406"/>
                </a:solidFill>
                <a:effectLst/>
                <a:uLnTx/>
                <a:uFillTx/>
                <a:latin typeface="Calibri" panose="020F0502020204030204"/>
                <a:ea typeface="+mn-ea"/>
                <a:cs typeface="+mn-cs"/>
              </a:rPr>
              <a:t>Famous Puerto Rican musicians include Marc Anthony, Jennifer Lopez, Fat Joe, Ricky Martin, </a:t>
            </a:r>
            <a:r>
              <a:rPr kumimoji="0" lang="en-US" sz="5400" b="1" i="0" u="none" strike="noStrike" kern="1200" cap="none" spc="0" normalizeH="0" baseline="0" noProof="0" dirty="0" smtClean="0">
                <a:ln>
                  <a:solidFill>
                    <a:prstClr val="white"/>
                  </a:solidFill>
                </a:ln>
                <a:solidFill>
                  <a:srgbClr val="020406"/>
                </a:solidFill>
                <a:effectLst/>
                <a:uLnTx/>
                <a:uFillTx/>
                <a:latin typeface="Calibri" panose="020F0502020204030204"/>
                <a:ea typeface="+mn-ea"/>
                <a:cs typeface="+mn-cs"/>
              </a:rPr>
              <a:t> </a:t>
            </a:r>
            <a:r>
              <a:rPr kumimoji="0" lang="en-US" sz="5400" b="1" i="0" u="none" strike="noStrike" kern="1200" cap="none" spc="0" normalizeH="0" baseline="0" noProof="0" dirty="0">
                <a:ln>
                  <a:solidFill>
                    <a:prstClr val="white"/>
                  </a:solidFill>
                </a:ln>
                <a:solidFill>
                  <a:srgbClr val="020406"/>
                </a:solidFill>
                <a:effectLst/>
                <a:uLnTx/>
                <a:uFillTx/>
                <a:latin typeface="Calibri" panose="020F0502020204030204"/>
                <a:ea typeface="+mn-ea"/>
                <a:cs typeface="+mn-cs"/>
              </a:rPr>
              <a:t>Luis </a:t>
            </a:r>
            <a:r>
              <a:rPr kumimoji="0" lang="en-US" sz="5400" b="1" i="0" u="none" strike="noStrike" kern="1200" cap="none" spc="0" normalizeH="0" baseline="0" noProof="0" dirty="0" err="1" smtClean="0">
                <a:ln>
                  <a:solidFill>
                    <a:prstClr val="white"/>
                  </a:solidFill>
                </a:ln>
                <a:solidFill>
                  <a:srgbClr val="020406"/>
                </a:solidFill>
                <a:effectLst/>
                <a:uLnTx/>
                <a:uFillTx/>
                <a:latin typeface="Calibri" panose="020F0502020204030204"/>
                <a:ea typeface="+mn-ea"/>
                <a:cs typeface="+mn-cs"/>
              </a:rPr>
              <a:t>Fonsi</a:t>
            </a:r>
            <a:r>
              <a:rPr kumimoji="0" lang="en-US" sz="5400" b="1" i="0" u="none" strike="noStrike" kern="1200" cap="none" spc="0" normalizeH="0" baseline="0" noProof="0" dirty="0" smtClean="0">
                <a:ln>
                  <a:solidFill>
                    <a:prstClr val="white"/>
                  </a:solidFill>
                </a:ln>
                <a:solidFill>
                  <a:srgbClr val="020406"/>
                </a:solidFill>
                <a:effectLst/>
                <a:uLnTx/>
                <a:uFillTx/>
                <a:latin typeface="Calibri" panose="020F0502020204030204"/>
                <a:ea typeface="+mn-ea"/>
                <a:cs typeface="+mn-cs"/>
              </a:rPr>
              <a:t> &amp; Daddy Yankee.</a:t>
            </a:r>
            <a:endParaRPr kumimoji="0" lang="en-US" sz="5400" b="1" i="0" u="none" strike="noStrike" kern="1200" cap="none" spc="0" normalizeH="0" baseline="0" noProof="0" dirty="0">
              <a:ln>
                <a:solidFill>
                  <a:prstClr val="white"/>
                </a:solidFill>
              </a:ln>
              <a:solidFill>
                <a:srgbClr val="020406"/>
              </a:solidFill>
              <a:effectLst/>
              <a:uLnTx/>
              <a:uFillTx/>
              <a:latin typeface="Calibri" panose="020F0502020204030204"/>
              <a:ea typeface="+mn-ea"/>
              <a:cs typeface="+mn-cs"/>
            </a:endParaRPr>
          </a:p>
        </p:txBody>
      </p:sp>
      <p:pic>
        <p:nvPicPr>
          <p:cNvPr id="2" name="-P8KeFV8HhA">
            <a:hlinkClick r:id="" action="ppaction://media"/>
            <a:extLst>
              <a:ext uri="{FF2B5EF4-FFF2-40B4-BE49-F238E27FC236}">
                <a16:creationId xmlns:a16="http://schemas.microsoft.com/office/drawing/2014/main" xmlns="" id="{170134FD-0648-4335-B840-82A5185A1E6E}"/>
              </a:ext>
            </a:extLst>
          </p:cNvPr>
          <p:cNvPicPr>
            <a:picLocks noRot="1" noChangeAspect="1"/>
          </p:cNvPicPr>
          <p:nvPr>
            <a:videoFile r:link="rId1"/>
          </p:nvPr>
        </p:nvPicPr>
        <p:blipFill>
          <a:blip r:embed="rId4"/>
          <a:stretch>
            <a:fillRect/>
          </a:stretch>
        </p:blipFill>
        <p:spPr>
          <a:xfrm>
            <a:off x="9144000" y="4483121"/>
            <a:ext cx="3048000" cy="2286000"/>
          </a:xfrm>
          <a:prstGeom prst="rect">
            <a:avLst/>
          </a:prstGeom>
        </p:spPr>
      </p:pic>
    </p:spTree>
    <p:extLst>
      <p:ext uri="{BB962C8B-B14F-4D97-AF65-F5344CB8AC3E}">
        <p14:creationId xmlns:p14="http://schemas.microsoft.com/office/powerpoint/2010/main" val="939499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BA7DB59-44A1-4455-BA77-CB742D04E76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15576" b="-1"/>
          <a:stretch/>
        </p:blipFill>
        <p:spPr>
          <a:xfrm>
            <a:off x="5275671" y="1280163"/>
            <a:ext cx="6916329" cy="5577837"/>
          </a:xfrm>
          <a:prstGeom prst="rect">
            <a:avLst/>
          </a:prstGeom>
          <a:effectLst/>
        </p:spPr>
      </p:pic>
      <p:sp>
        <p:nvSpPr>
          <p:cNvPr id="2" name="Title 1"/>
          <p:cNvSpPr>
            <a:spLocks noGrp="1"/>
          </p:cNvSpPr>
          <p:nvPr>
            <p:ph type="title"/>
          </p:nvPr>
        </p:nvSpPr>
        <p:spPr>
          <a:xfrm>
            <a:off x="5275671" y="0"/>
            <a:ext cx="6916329" cy="1280163"/>
          </a:xfrm>
        </p:spPr>
        <p:txBody>
          <a:bodyPr>
            <a:normAutofit/>
          </a:bodyPr>
          <a:lstStyle/>
          <a:p>
            <a:pPr algn="r"/>
            <a:r>
              <a:rPr lang="en-US" dirty="0"/>
              <a:t>La </a:t>
            </a:r>
            <a:r>
              <a:rPr lang="en-US" dirty="0" err="1"/>
              <a:t>bandera</a:t>
            </a:r>
            <a:r>
              <a:rPr lang="en-US" dirty="0"/>
              <a:t> e </a:t>
            </a:r>
            <a:r>
              <a:rPr lang="en-US" dirty="0" err="1"/>
              <a:t>independencia</a:t>
            </a:r>
            <a:endParaRPr lang="en-US" dirty="0"/>
          </a:p>
        </p:txBody>
      </p:sp>
      <p:sp>
        <p:nvSpPr>
          <p:cNvPr id="3" name="Content Placeholder 2"/>
          <p:cNvSpPr>
            <a:spLocks noGrp="1"/>
          </p:cNvSpPr>
          <p:nvPr>
            <p:ph idx="1"/>
          </p:nvPr>
        </p:nvSpPr>
        <p:spPr>
          <a:xfrm>
            <a:off x="0" y="0"/>
            <a:ext cx="5275671" cy="6858000"/>
          </a:xfrm>
        </p:spPr>
        <p:txBody>
          <a:bodyPr>
            <a:noAutofit/>
          </a:bodyPr>
          <a:lstStyle/>
          <a:p>
            <a:r>
              <a:rPr lang="en-US" sz="2250" dirty="0"/>
              <a:t>As a U.S. commonwealth, Puerto Rico does </a:t>
            </a:r>
            <a:r>
              <a:rPr lang="en-US" sz="2250" b="1" dirty="0"/>
              <a:t>not</a:t>
            </a:r>
            <a:r>
              <a:rPr lang="en-US" sz="2250" dirty="0"/>
              <a:t> have its own independence day, but rather on </a:t>
            </a:r>
            <a:r>
              <a:rPr lang="en-US" sz="2250" b="1" dirty="0"/>
              <a:t>July 25, 1952</a:t>
            </a:r>
            <a:r>
              <a:rPr lang="en-US" sz="2250" dirty="0"/>
              <a:t>, they became a commonwealth with their own constitution.</a:t>
            </a:r>
          </a:p>
          <a:p>
            <a:r>
              <a:rPr lang="en-US" sz="2250" dirty="0"/>
              <a:t>The flag is not flown except in company of the U.S. flag. Adopted in July 25, 1952.</a:t>
            </a:r>
          </a:p>
          <a:p>
            <a:r>
              <a:rPr lang="en-US" sz="2250" dirty="0"/>
              <a:t>The </a:t>
            </a:r>
            <a:r>
              <a:rPr lang="en-US" sz="2250" b="1" dirty="0"/>
              <a:t>white star </a:t>
            </a:r>
            <a:r>
              <a:rPr lang="en-US" sz="2250" dirty="0"/>
              <a:t>stands for the </a:t>
            </a:r>
            <a:r>
              <a:rPr lang="en-US" sz="2250" b="1" dirty="0"/>
              <a:t>Commonwealth of Puerto Rico </a:t>
            </a:r>
            <a:r>
              <a:rPr lang="en-US" sz="2250" dirty="0"/>
              <a:t>while the </a:t>
            </a:r>
            <a:r>
              <a:rPr lang="en-US" sz="2250" b="1" dirty="0"/>
              <a:t>three sides of the equilateral triangle </a:t>
            </a:r>
            <a:r>
              <a:rPr lang="en-US" sz="2250" dirty="0"/>
              <a:t>together represent the </a:t>
            </a:r>
            <a:r>
              <a:rPr lang="en-US" sz="2250" b="1" dirty="0"/>
              <a:t>three branches of the Republican government (executive, legislative and judicial branches)</a:t>
            </a:r>
            <a:r>
              <a:rPr lang="en-US" sz="2250" dirty="0"/>
              <a:t>. The </a:t>
            </a:r>
            <a:r>
              <a:rPr lang="en-US" sz="2250" b="1" dirty="0"/>
              <a:t>three red stripes</a:t>
            </a:r>
            <a:r>
              <a:rPr lang="en-US" sz="2250" dirty="0"/>
              <a:t> symbolize the </a:t>
            </a:r>
            <a:r>
              <a:rPr lang="en-US" sz="2250" b="1" dirty="0"/>
              <a:t>blood that feeds those parts of the government</a:t>
            </a:r>
            <a:r>
              <a:rPr lang="en-US" sz="2250" dirty="0"/>
              <a:t>. The </a:t>
            </a:r>
            <a:r>
              <a:rPr lang="en-US" sz="2250" b="1" dirty="0"/>
              <a:t>two white stripes </a:t>
            </a:r>
            <a:r>
              <a:rPr lang="en-US" sz="2250" dirty="0"/>
              <a:t>symbolizing </a:t>
            </a:r>
            <a:r>
              <a:rPr lang="en-US" sz="2250" b="1" dirty="0"/>
              <a:t>the rights of man and the freedom of the individual</a:t>
            </a:r>
            <a:r>
              <a:rPr lang="en-US" sz="2250" dirty="0"/>
              <a:t>, are a perpetual </a:t>
            </a:r>
            <a:r>
              <a:rPr lang="en-US" sz="2250" i="1" dirty="0"/>
              <a:t>reminder of the need for vigilance of a democratic government is to be preserved</a:t>
            </a:r>
            <a:r>
              <a:rPr lang="en-US" sz="2250" dirty="0"/>
              <a:t>.</a:t>
            </a:r>
          </a:p>
        </p:txBody>
      </p:sp>
    </p:spTree>
    <p:extLst>
      <p:ext uri="{BB962C8B-B14F-4D97-AF65-F5344CB8AC3E}">
        <p14:creationId xmlns:p14="http://schemas.microsoft.com/office/powerpoint/2010/main" val="1342294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Música </a:t>
            </a:r>
            <a:r>
              <a:rPr lang="en-US" dirty="0" err="1"/>
              <a:t>en</a:t>
            </a:r>
            <a:r>
              <a:rPr lang="en-US" dirty="0"/>
              <a:t> Puerto Rico</a:t>
            </a:r>
          </a:p>
        </p:txBody>
      </p:sp>
      <p:sp>
        <p:nvSpPr>
          <p:cNvPr id="3" name="Content Placeholder 2"/>
          <p:cNvSpPr>
            <a:spLocks noGrp="1"/>
          </p:cNvSpPr>
          <p:nvPr>
            <p:ph idx="1"/>
          </p:nvPr>
        </p:nvSpPr>
        <p:spPr>
          <a:xfrm>
            <a:off x="0" y="1104408"/>
            <a:ext cx="12192000" cy="5753592"/>
          </a:xfrm>
        </p:spPr>
        <p:txBody>
          <a:bodyPr/>
          <a:lstStyle/>
          <a:p>
            <a:r>
              <a:rPr lang="en-US" dirty="0"/>
              <a:t>Some of the instruments used in traditional Puerto Rican music originated with the </a:t>
            </a:r>
            <a:r>
              <a:rPr lang="en-US" dirty="0" err="1"/>
              <a:t>Taíno</a:t>
            </a:r>
            <a:r>
              <a:rPr lang="en-US" dirty="0"/>
              <a:t> people. Most noteworthy is the </a:t>
            </a:r>
            <a:r>
              <a:rPr lang="en-US" dirty="0" err="1"/>
              <a:t>güicharo</a:t>
            </a:r>
            <a:r>
              <a:rPr lang="en-US" dirty="0"/>
              <a:t>, or </a:t>
            </a:r>
            <a:r>
              <a:rPr lang="en-US" dirty="0" err="1"/>
              <a:t>güiro</a:t>
            </a:r>
            <a:r>
              <a:rPr lang="en-US" dirty="0"/>
              <a:t>, a notched hollowed-out gourd, which was adapted from pre-Columbian days. The musical traditions of the Spanish and Africans can also be heard in Puerto Rico's music.</a:t>
            </a:r>
          </a:p>
        </p:txBody>
      </p:sp>
      <p:pic>
        <p:nvPicPr>
          <p:cNvPr id="4" name="Picture 3"/>
          <p:cNvPicPr>
            <a:picLocks noChangeAspect="1"/>
          </p:cNvPicPr>
          <p:nvPr/>
        </p:nvPicPr>
        <p:blipFill>
          <a:blip r:embed="rId3"/>
          <a:stretch>
            <a:fillRect/>
          </a:stretch>
        </p:blipFill>
        <p:spPr>
          <a:xfrm>
            <a:off x="430637" y="2892312"/>
            <a:ext cx="4762500" cy="3571875"/>
          </a:xfrm>
          <a:prstGeom prst="rect">
            <a:avLst/>
          </a:prstGeom>
        </p:spPr>
      </p:pic>
      <p:sp>
        <p:nvSpPr>
          <p:cNvPr id="5" name="TextBox 4">
            <a:extLst>
              <a:ext uri="{FF2B5EF4-FFF2-40B4-BE49-F238E27FC236}">
                <a16:creationId xmlns:a16="http://schemas.microsoft.com/office/drawing/2014/main" xmlns="" id="{C680D1F4-949A-4FDA-A8EC-557870B4FC4B}"/>
              </a:ext>
            </a:extLst>
          </p:cNvPr>
          <p:cNvSpPr txBox="1"/>
          <p:nvPr/>
        </p:nvSpPr>
        <p:spPr>
          <a:xfrm>
            <a:off x="6386732" y="3404382"/>
            <a:ext cx="5805268" cy="2246769"/>
          </a:xfrm>
          <a:prstGeom prst="rect">
            <a:avLst/>
          </a:prstGeom>
          <a:noFill/>
        </p:spPr>
        <p:txBody>
          <a:bodyPr wrap="square" rtlCol="0">
            <a:spAutoFit/>
          </a:bodyPr>
          <a:lstStyle/>
          <a:p>
            <a:pPr marL="457200" indent="-457200">
              <a:buFont typeface="Arial" panose="020B0604020202020204" pitchFamily="34" charset="0"/>
              <a:buChar char="•"/>
            </a:pPr>
            <a:r>
              <a:rPr lang="es-ES" sz="2800" dirty="0"/>
              <a:t>Puerto </a:t>
            </a:r>
            <a:r>
              <a:rPr lang="es-ES" sz="2800" dirty="0" err="1"/>
              <a:t>Ricans</a:t>
            </a:r>
            <a:r>
              <a:rPr lang="es-ES" sz="2800" dirty="0"/>
              <a:t> </a:t>
            </a:r>
            <a:r>
              <a:rPr lang="es-ES" sz="2800" dirty="0" err="1"/>
              <a:t>love</a:t>
            </a:r>
            <a:r>
              <a:rPr lang="es-ES" sz="2800" dirty="0"/>
              <a:t> </a:t>
            </a:r>
            <a:r>
              <a:rPr lang="es-ES" sz="2800" dirty="0" err="1"/>
              <a:t>to</a:t>
            </a:r>
            <a:r>
              <a:rPr lang="es-ES" sz="2800" dirty="0"/>
              <a:t> dance, </a:t>
            </a:r>
            <a:r>
              <a:rPr lang="es-ES" sz="2800" dirty="0" err="1"/>
              <a:t>but</a:t>
            </a:r>
            <a:r>
              <a:rPr lang="es-ES" sz="2800" dirty="0"/>
              <a:t> </a:t>
            </a:r>
            <a:r>
              <a:rPr lang="es-ES" sz="2800" dirty="0" err="1"/>
              <a:t>there</a:t>
            </a:r>
            <a:r>
              <a:rPr lang="es-ES" sz="2800" dirty="0"/>
              <a:t> </a:t>
            </a:r>
            <a:r>
              <a:rPr lang="es-ES" sz="2800" dirty="0" err="1"/>
              <a:t>is</a:t>
            </a:r>
            <a:r>
              <a:rPr lang="es-ES" sz="2800" dirty="0"/>
              <a:t> </a:t>
            </a:r>
            <a:r>
              <a:rPr lang="es-ES" sz="2800" dirty="0" err="1"/>
              <a:t>not</a:t>
            </a:r>
            <a:r>
              <a:rPr lang="es-ES" sz="2800" dirty="0"/>
              <a:t> a </a:t>
            </a:r>
            <a:r>
              <a:rPr lang="es-ES" sz="2800" dirty="0" err="1"/>
              <a:t>national</a:t>
            </a:r>
            <a:r>
              <a:rPr lang="es-ES" sz="2800" dirty="0"/>
              <a:t> dance, &amp; </a:t>
            </a:r>
            <a:r>
              <a:rPr lang="es-ES" sz="2800" dirty="0" err="1"/>
              <a:t>the</a:t>
            </a:r>
            <a:r>
              <a:rPr lang="es-ES" sz="2800" dirty="0"/>
              <a:t> dances </a:t>
            </a:r>
            <a:r>
              <a:rPr lang="es-ES" sz="2800" dirty="0" err="1"/>
              <a:t>they</a:t>
            </a:r>
            <a:r>
              <a:rPr lang="es-ES" sz="2800" dirty="0"/>
              <a:t> </a:t>
            </a:r>
            <a:r>
              <a:rPr lang="es-ES" sz="2800" dirty="0" err="1"/>
              <a:t>practice</a:t>
            </a:r>
            <a:r>
              <a:rPr lang="es-ES" sz="2800" dirty="0"/>
              <a:t> are </a:t>
            </a:r>
            <a:r>
              <a:rPr lang="es-ES" sz="2800" dirty="0" err="1"/>
              <a:t>native</a:t>
            </a:r>
            <a:r>
              <a:rPr lang="es-ES" sz="2800" dirty="0"/>
              <a:t> </a:t>
            </a:r>
            <a:r>
              <a:rPr lang="es-ES" sz="2800" dirty="0" err="1"/>
              <a:t>to</a:t>
            </a:r>
            <a:r>
              <a:rPr lang="es-ES" sz="2800" dirty="0"/>
              <a:t> </a:t>
            </a:r>
            <a:r>
              <a:rPr lang="es-ES" sz="2800" dirty="0" err="1"/>
              <a:t>the</a:t>
            </a:r>
            <a:r>
              <a:rPr lang="es-ES" sz="2800" dirty="0"/>
              <a:t> </a:t>
            </a:r>
            <a:r>
              <a:rPr lang="es-ES" sz="2800" dirty="0" err="1"/>
              <a:t>surrounding</a:t>
            </a:r>
            <a:r>
              <a:rPr lang="es-ES" sz="2800" dirty="0"/>
              <a:t> </a:t>
            </a:r>
            <a:r>
              <a:rPr lang="es-ES" sz="2800" dirty="0" err="1"/>
              <a:t>island</a:t>
            </a:r>
            <a:r>
              <a:rPr lang="es-ES" sz="2800" dirty="0"/>
              <a:t> </a:t>
            </a:r>
            <a:r>
              <a:rPr lang="es-ES" sz="2800" dirty="0" err="1"/>
              <a:t>countries</a:t>
            </a:r>
            <a:r>
              <a:rPr lang="es-ES" sz="2800" dirty="0"/>
              <a:t> (ex. salsa, merengue, </a:t>
            </a:r>
            <a:r>
              <a:rPr lang="es-ES" sz="2800" dirty="0" err="1"/>
              <a:t>etc</a:t>
            </a:r>
            <a:r>
              <a:rPr lang="es-ES" sz="2800" dirty="0"/>
              <a:t>)</a:t>
            </a:r>
            <a:endParaRPr lang="en-US" sz="2800" dirty="0"/>
          </a:p>
        </p:txBody>
      </p:sp>
    </p:spTree>
    <p:extLst>
      <p:ext uri="{BB962C8B-B14F-4D97-AF65-F5344CB8AC3E}">
        <p14:creationId xmlns:p14="http://schemas.microsoft.com/office/powerpoint/2010/main" val="3319897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410700" cy="948087"/>
          </a:xfrm>
        </p:spPr>
        <p:txBody>
          <a:bodyPr>
            <a:noAutofit/>
          </a:bodyPr>
          <a:lstStyle/>
          <a:p>
            <a:r>
              <a:rPr lang="en-US" sz="7500" b="1" dirty="0"/>
              <a:t>Hoy </a:t>
            </a:r>
            <a:r>
              <a:rPr lang="en-US" sz="7500" b="1" dirty="0" err="1"/>
              <a:t>vamos</a:t>
            </a:r>
            <a:r>
              <a:rPr lang="en-US" sz="7500" b="1" dirty="0"/>
              <a:t> a…</a:t>
            </a:r>
          </a:p>
        </p:txBody>
      </p:sp>
      <p:sp>
        <p:nvSpPr>
          <p:cNvPr id="3" name="Content Placeholder 2"/>
          <p:cNvSpPr>
            <a:spLocks noGrp="1"/>
          </p:cNvSpPr>
          <p:nvPr>
            <p:ph idx="1"/>
          </p:nvPr>
        </p:nvSpPr>
        <p:spPr>
          <a:xfrm>
            <a:off x="-10542" y="965824"/>
            <a:ext cx="9154542" cy="5892176"/>
          </a:xfrm>
        </p:spPr>
        <p:txBody>
          <a:bodyPr>
            <a:noAutofit/>
          </a:bodyPr>
          <a:lstStyle/>
          <a:p>
            <a:pPr marL="291465" indent="-257175"/>
            <a:r>
              <a:rPr lang="en-US" sz="3200" dirty="0" err="1"/>
              <a:t>Hacer</a:t>
            </a:r>
            <a:r>
              <a:rPr lang="en-US" sz="3200" dirty="0"/>
              <a:t> el </a:t>
            </a:r>
            <a:r>
              <a:rPr lang="en-US" sz="3200" dirty="0" err="1"/>
              <a:t>trabajo</a:t>
            </a:r>
            <a:r>
              <a:rPr lang="en-US" sz="3200" dirty="0"/>
              <a:t> de la </a:t>
            </a:r>
            <a:r>
              <a:rPr lang="en-US" sz="3200" dirty="0" err="1"/>
              <a:t>campana</a:t>
            </a:r>
            <a:endParaRPr lang="en-US" sz="3200" dirty="0"/>
          </a:p>
          <a:p>
            <a:pPr marL="291465" indent="-257175"/>
            <a:r>
              <a:rPr lang="es-ES" sz="3200" dirty="0"/>
              <a:t>Aprender de </a:t>
            </a:r>
            <a:r>
              <a:rPr lang="es-ES" sz="3200" dirty="0" err="1"/>
              <a:t>Hispanic</a:t>
            </a:r>
            <a:r>
              <a:rPr lang="es-ES" sz="3200" dirty="0"/>
              <a:t> </a:t>
            </a:r>
            <a:r>
              <a:rPr lang="es-ES" sz="3200" dirty="0" err="1"/>
              <a:t>Heritage</a:t>
            </a:r>
            <a:r>
              <a:rPr lang="es-ES" sz="3200" dirty="0"/>
              <a:t> </a:t>
            </a:r>
            <a:r>
              <a:rPr lang="es-ES" sz="3200" dirty="0" err="1"/>
              <a:t>Month</a:t>
            </a:r>
            <a:endParaRPr lang="es-ES" sz="3200" dirty="0"/>
          </a:p>
          <a:p>
            <a:pPr marL="291465" indent="-257175"/>
            <a:r>
              <a:rPr lang="es-ES" sz="3200" dirty="0"/>
              <a:t>Aprender de Las Antillas:</a:t>
            </a:r>
          </a:p>
          <a:p>
            <a:pPr marL="748665" lvl="1" indent="-257175"/>
            <a:r>
              <a:rPr lang="es-ES" sz="2600" dirty="0"/>
              <a:t>Puerto Rico</a:t>
            </a:r>
          </a:p>
          <a:p>
            <a:pPr marL="748665" lvl="1" indent="-257175"/>
            <a:r>
              <a:rPr lang="es-ES" sz="2600" dirty="0"/>
              <a:t>La República Dominicana</a:t>
            </a:r>
          </a:p>
          <a:p>
            <a:pPr marL="748665" lvl="1" indent="-257175"/>
            <a:r>
              <a:rPr lang="es-ES" sz="2600" dirty="0"/>
              <a:t>Cuba</a:t>
            </a:r>
            <a:endParaRPr lang="en-US" sz="2600" dirty="0"/>
          </a:p>
        </p:txBody>
      </p:sp>
      <p:pic>
        <p:nvPicPr>
          <p:cNvPr id="6" name="Picture 5"/>
          <p:cNvPicPr>
            <a:picLocks noChangeAspect="1"/>
          </p:cNvPicPr>
          <p:nvPr/>
        </p:nvPicPr>
        <p:blipFill>
          <a:blip r:embed="rId3"/>
          <a:stretch>
            <a:fillRect/>
          </a:stretch>
        </p:blipFill>
        <p:spPr>
          <a:xfrm>
            <a:off x="9410701" y="4341757"/>
            <a:ext cx="2760264" cy="2498507"/>
          </a:xfrm>
          <a:prstGeom prst="rect">
            <a:avLst/>
          </a:prstGeom>
        </p:spPr>
      </p:pic>
      <p:sp>
        <p:nvSpPr>
          <p:cNvPr id="8" name="TextBox 7"/>
          <p:cNvSpPr txBox="1"/>
          <p:nvPr/>
        </p:nvSpPr>
        <p:spPr>
          <a:xfrm>
            <a:off x="9256541" y="6193933"/>
            <a:ext cx="1872208" cy="646331"/>
          </a:xfrm>
          <a:prstGeom prst="rect">
            <a:avLst/>
          </a:prstGeom>
          <a:noFill/>
        </p:spPr>
        <p:txBody>
          <a:bodyPr wrap="square" rtlCol="0">
            <a:spAutoFit/>
          </a:bodyPr>
          <a:lstStyle/>
          <a:p>
            <a:r>
              <a:rPr lang="en-US" dirty="0">
                <a:solidFill>
                  <a:prstClr val="black"/>
                </a:solidFill>
                <a:latin typeface="Calibri" panose="020F0502020204030204"/>
              </a:rPr>
              <a:t>2.1, 2.2, 3.1, 3.2, 4.1, 4.2, &amp; 5.1</a:t>
            </a:r>
          </a:p>
        </p:txBody>
      </p:sp>
    </p:spTree>
    <p:extLst>
      <p:ext uri="{BB962C8B-B14F-4D97-AF65-F5344CB8AC3E}">
        <p14:creationId xmlns:p14="http://schemas.microsoft.com/office/powerpoint/2010/main" val="1545152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410700" cy="948087"/>
          </a:xfrm>
        </p:spPr>
        <p:txBody>
          <a:bodyPr>
            <a:noAutofit/>
          </a:bodyPr>
          <a:lstStyle/>
          <a:p>
            <a:r>
              <a:rPr lang="en-US" sz="7500" b="1" dirty="0"/>
              <a:t>Hoy </a:t>
            </a:r>
            <a:r>
              <a:rPr lang="en-US" sz="7500" b="1" dirty="0" err="1"/>
              <a:t>vamos</a:t>
            </a:r>
            <a:r>
              <a:rPr lang="en-US" sz="7500" b="1" dirty="0"/>
              <a:t> a…</a:t>
            </a:r>
          </a:p>
        </p:txBody>
      </p:sp>
      <p:sp>
        <p:nvSpPr>
          <p:cNvPr id="3" name="Content Placeholder 2"/>
          <p:cNvSpPr>
            <a:spLocks noGrp="1"/>
          </p:cNvSpPr>
          <p:nvPr>
            <p:ph idx="1"/>
          </p:nvPr>
        </p:nvSpPr>
        <p:spPr>
          <a:xfrm>
            <a:off x="-10542" y="965824"/>
            <a:ext cx="9154542" cy="5892176"/>
          </a:xfrm>
        </p:spPr>
        <p:txBody>
          <a:bodyPr>
            <a:noAutofit/>
          </a:bodyPr>
          <a:lstStyle/>
          <a:p>
            <a:pPr marL="291465" indent="-257175"/>
            <a:r>
              <a:rPr lang="en-US" sz="3200" dirty="0" err="1"/>
              <a:t>Hacer</a:t>
            </a:r>
            <a:r>
              <a:rPr lang="en-US" sz="3200" dirty="0"/>
              <a:t> el </a:t>
            </a:r>
            <a:r>
              <a:rPr lang="en-US" sz="3200" dirty="0" err="1"/>
              <a:t>trabajo</a:t>
            </a:r>
            <a:r>
              <a:rPr lang="en-US" sz="3200" dirty="0"/>
              <a:t> de la </a:t>
            </a:r>
            <a:r>
              <a:rPr lang="en-US" sz="3200" dirty="0" err="1"/>
              <a:t>campana</a:t>
            </a:r>
            <a:endParaRPr lang="en-US" sz="3200" dirty="0"/>
          </a:p>
          <a:p>
            <a:pPr marL="291465" indent="-257175"/>
            <a:r>
              <a:rPr lang="es-ES" sz="3200" dirty="0"/>
              <a:t>Aprender de </a:t>
            </a:r>
            <a:r>
              <a:rPr lang="es-ES" sz="3200" dirty="0" err="1"/>
              <a:t>Hispanic</a:t>
            </a:r>
            <a:r>
              <a:rPr lang="es-ES" sz="3200" dirty="0"/>
              <a:t> </a:t>
            </a:r>
            <a:r>
              <a:rPr lang="es-ES" sz="3200" dirty="0" err="1"/>
              <a:t>Heritage</a:t>
            </a:r>
            <a:r>
              <a:rPr lang="es-ES" sz="3200" dirty="0"/>
              <a:t> </a:t>
            </a:r>
            <a:r>
              <a:rPr lang="es-ES" sz="3200" dirty="0" err="1"/>
              <a:t>Month</a:t>
            </a:r>
            <a:endParaRPr lang="es-ES" sz="3200" dirty="0"/>
          </a:p>
          <a:p>
            <a:pPr marL="291465" indent="-257175"/>
            <a:r>
              <a:rPr lang="es-ES" sz="3200" dirty="0"/>
              <a:t>Aprender de Las Antillas:</a:t>
            </a:r>
          </a:p>
          <a:p>
            <a:pPr marL="748665" lvl="1" indent="-257175"/>
            <a:r>
              <a:rPr lang="es-ES" sz="2600" dirty="0"/>
              <a:t>Puerto Rico</a:t>
            </a:r>
          </a:p>
          <a:p>
            <a:pPr marL="748665" lvl="1" indent="-257175"/>
            <a:r>
              <a:rPr lang="es-ES" sz="2600" dirty="0"/>
              <a:t>La República Dominicana</a:t>
            </a:r>
          </a:p>
          <a:p>
            <a:pPr marL="748665" lvl="1" indent="-257175"/>
            <a:r>
              <a:rPr lang="es-ES" sz="2600" dirty="0"/>
              <a:t>Cuba</a:t>
            </a:r>
            <a:endParaRPr lang="en-US" sz="2600" dirty="0"/>
          </a:p>
        </p:txBody>
      </p:sp>
      <p:pic>
        <p:nvPicPr>
          <p:cNvPr id="6" name="Picture 5"/>
          <p:cNvPicPr>
            <a:picLocks noChangeAspect="1"/>
          </p:cNvPicPr>
          <p:nvPr/>
        </p:nvPicPr>
        <p:blipFill>
          <a:blip r:embed="rId3"/>
          <a:stretch>
            <a:fillRect/>
          </a:stretch>
        </p:blipFill>
        <p:spPr>
          <a:xfrm>
            <a:off x="9410701" y="4341757"/>
            <a:ext cx="2760264" cy="2498507"/>
          </a:xfrm>
          <a:prstGeom prst="rect">
            <a:avLst/>
          </a:prstGeom>
        </p:spPr>
      </p:pic>
      <p:sp>
        <p:nvSpPr>
          <p:cNvPr id="8" name="TextBox 7"/>
          <p:cNvSpPr txBox="1"/>
          <p:nvPr/>
        </p:nvSpPr>
        <p:spPr>
          <a:xfrm>
            <a:off x="9256541" y="6193933"/>
            <a:ext cx="1872208" cy="646331"/>
          </a:xfrm>
          <a:prstGeom prst="rect">
            <a:avLst/>
          </a:prstGeom>
          <a:noFill/>
        </p:spPr>
        <p:txBody>
          <a:bodyPr wrap="square" rtlCol="0">
            <a:spAutoFit/>
          </a:bodyPr>
          <a:lstStyle/>
          <a:p>
            <a:r>
              <a:rPr lang="en-US" dirty="0">
                <a:solidFill>
                  <a:prstClr val="black"/>
                </a:solidFill>
                <a:latin typeface="Calibri" panose="020F0502020204030204"/>
              </a:rPr>
              <a:t>2.1, 2.2, 3.1, 3.2, 4.1, 4.2, &amp; 5.1</a:t>
            </a:r>
          </a:p>
        </p:txBody>
      </p:sp>
      <p:sp>
        <p:nvSpPr>
          <p:cNvPr id="10" name="TextBox 9"/>
          <p:cNvSpPr txBox="1"/>
          <p:nvPr/>
        </p:nvSpPr>
        <p:spPr>
          <a:xfrm>
            <a:off x="5663952" y="0"/>
            <a:ext cx="6528048" cy="1246495"/>
          </a:xfrm>
          <a:prstGeom prst="rect">
            <a:avLst/>
          </a:prstGeom>
          <a:noFill/>
        </p:spPr>
        <p:txBody>
          <a:bodyPr wrap="square" rtlCol="0">
            <a:spAutoFit/>
          </a:bodyPr>
          <a:lstStyle/>
          <a:p>
            <a:pPr algn="ctr"/>
            <a:r>
              <a:rPr lang="es-ES" sz="3500" dirty="0" err="1"/>
              <a:t>Unit</a:t>
            </a:r>
            <a:r>
              <a:rPr lang="es-ES" sz="3500" dirty="0"/>
              <a:t> 3</a:t>
            </a:r>
          </a:p>
          <a:p>
            <a:pPr algn="ctr"/>
            <a:r>
              <a:rPr lang="es-ES" sz="2000" dirty="0">
                <a:solidFill>
                  <a:srgbClr val="FF0000"/>
                </a:solidFill>
              </a:rPr>
              <a:t>Examen</a:t>
            </a:r>
            <a:r>
              <a:rPr lang="es-ES" sz="2000" dirty="0"/>
              <a:t>: lunes el 18 de septiembre </a:t>
            </a:r>
            <a:r>
              <a:rPr lang="es-ES" sz="2000" dirty="0">
                <a:solidFill>
                  <a:srgbClr val="FF0000"/>
                </a:solidFill>
              </a:rPr>
              <a:t>(18/9/2017)</a:t>
            </a:r>
          </a:p>
          <a:p>
            <a:pPr algn="l"/>
            <a:r>
              <a:rPr lang="es-ES" sz="2000" dirty="0"/>
              <a:t>                	</a:t>
            </a:r>
            <a:r>
              <a:rPr lang="es-ES" sz="2000" dirty="0" err="1"/>
              <a:t>Themes</a:t>
            </a:r>
            <a:r>
              <a:rPr lang="es-ES" sz="2000" dirty="0"/>
              <a:t>/</a:t>
            </a:r>
            <a:r>
              <a:rPr lang="es-ES" sz="2000" dirty="0" err="1"/>
              <a:t>Topics</a:t>
            </a:r>
            <a:r>
              <a:rPr lang="es-ES" sz="2000" dirty="0"/>
              <a:t>: </a:t>
            </a:r>
            <a:endParaRPr lang="en-US" sz="2000" dirty="0"/>
          </a:p>
        </p:txBody>
      </p:sp>
      <p:sp>
        <p:nvSpPr>
          <p:cNvPr id="11" name="TextBox 10"/>
          <p:cNvSpPr txBox="1"/>
          <p:nvPr/>
        </p:nvSpPr>
        <p:spPr>
          <a:xfrm>
            <a:off x="7761954" y="1221707"/>
            <a:ext cx="370790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Hispanic Heritage Month</a:t>
            </a:r>
          </a:p>
          <a:p>
            <a:pPr marL="285750" indent="-285750">
              <a:buFont typeface="Arial" panose="020B0604020202020204" pitchFamily="34" charset="0"/>
              <a:buChar char="•"/>
            </a:pPr>
            <a:r>
              <a:rPr lang="en-US" dirty="0"/>
              <a:t>Geography of 21 Spanish-speaking countries with nationalities</a:t>
            </a:r>
          </a:p>
          <a:p>
            <a:pPr marL="285750" indent="-285750">
              <a:buFont typeface="Arial" panose="020B0604020202020204" pitchFamily="34" charset="0"/>
              <a:buChar char="•"/>
            </a:pPr>
            <a:r>
              <a:rPr lang="en-US" dirty="0"/>
              <a:t>Culture</a:t>
            </a:r>
          </a:p>
        </p:txBody>
      </p:sp>
    </p:spTree>
    <p:extLst>
      <p:ext uri="{BB962C8B-B14F-4D97-AF65-F5344CB8AC3E}">
        <p14:creationId xmlns:p14="http://schemas.microsoft.com/office/powerpoint/2010/main" val="3889681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xmlns="" id="{9E87CB2A-34E4-40EC-9816-DACF8DFB1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859312" y="5919281"/>
            <a:ext cx="8302171" cy="938719"/>
          </a:xfrm>
          <a:prstGeom prst="rect">
            <a:avLst/>
          </a:prstGeom>
          <a:noFill/>
        </p:spPr>
        <p:txBody>
          <a:bodyPr wrap="square" rtlCol="0">
            <a:spAutoFit/>
          </a:bodyPr>
          <a:lstStyle/>
          <a:p>
            <a:pPr algn="ctr"/>
            <a:r>
              <a:rPr lang="en-US" sz="5500" b="1" dirty="0">
                <a:solidFill>
                  <a:srgbClr val="020406"/>
                </a:solidFill>
              </a:rPr>
              <a:t>La </a:t>
            </a:r>
            <a:r>
              <a:rPr lang="en-US" sz="5500" b="1" dirty="0" err="1">
                <a:solidFill>
                  <a:srgbClr val="020406"/>
                </a:solidFill>
              </a:rPr>
              <a:t>República</a:t>
            </a:r>
            <a:r>
              <a:rPr lang="en-US" sz="5500" b="1" dirty="0">
                <a:solidFill>
                  <a:srgbClr val="020406"/>
                </a:solidFill>
              </a:rPr>
              <a:t> </a:t>
            </a:r>
            <a:r>
              <a:rPr lang="en-US" sz="5500" b="1" dirty="0" err="1">
                <a:solidFill>
                  <a:srgbClr val="020406"/>
                </a:solidFill>
              </a:rPr>
              <a:t>Dominicana</a:t>
            </a:r>
            <a:endParaRPr lang="en-US" sz="5500" b="1" dirty="0">
              <a:solidFill>
                <a:srgbClr val="020406"/>
              </a:solidFill>
            </a:endParaRPr>
          </a:p>
        </p:txBody>
      </p:sp>
    </p:spTree>
    <p:extLst>
      <p:ext uri="{BB962C8B-B14F-4D97-AF65-F5344CB8AC3E}">
        <p14:creationId xmlns:p14="http://schemas.microsoft.com/office/powerpoint/2010/main" val="300388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xmlns="" id="{4E13E7BF-3E0D-4A35-9430-D62425DC82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 y="-1"/>
            <a:ext cx="12204351" cy="6858001"/>
          </a:xfrm>
          <a:prstGeom prst="rect">
            <a:avLst/>
          </a:prstGeom>
          <a:ln>
            <a:solidFill>
              <a:schemeClr val="accent1"/>
            </a:solidFill>
          </a:ln>
        </p:spPr>
      </p:pic>
      <p:sp>
        <p:nvSpPr>
          <p:cNvPr id="6" name="TextBox 5">
            <a:extLst>
              <a:ext uri="{FF2B5EF4-FFF2-40B4-BE49-F238E27FC236}">
                <a16:creationId xmlns:a16="http://schemas.microsoft.com/office/drawing/2014/main" xmlns="" id="{B06AD489-392B-4DEB-8885-1D596BDDCFAE}"/>
              </a:ext>
            </a:extLst>
          </p:cNvPr>
          <p:cNvSpPr txBox="1"/>
          <p:nvPr/>
        </p:nvSpPr>
        <p:spPr>
          <a:xfrm>
            <a:off x="5209545" y="3236686"/>
            <a:ext cx="2307771" cy="696685"/>
          </a:xfrm>
          <a:prstGeom prst="rect">
            <a:avLst/>
          </a:prstGeom>
          <a:solidFill>
            <a:schemeClr val="bg1"/>
          </a:solidFill>
          <a:ln>
            <a:noFill/>
          </a:ln>
        </p:spPr>
        <p:txBody>
          <a:bodyPr wrap="square" rtlCol="0">
            <a:spAutoFit/>
          </a:bodyPr>
          <a:lstStyle/>
          <a:p>
            <a:endParaRPr lang="en-US" dirty="0"/>
          </a:p>
        </p:txBody>
      </p:sp>
      <p:sp>
        <p:nvSpPr>
          <p:cNvPr id="7" name="Freeform: Shape 6">
            <a:extLst>
              <a:ext uri="{FF2B5EF4-FFF2-40B4-BE49-F238E27FC236}">
                <a16:creationId xmlns:a16="http://schemas.microsoft.com/office/drawing/2014/main" xmlns="" id="{AF644ED7-AE8F-4EA0-9C83-0354CC1691DA}"/>
              </a:ext>
            </a:extLst>
          </p:cNvPr>
          <p:cNvSpPr/>
          <p:nvPr/>
        </p:nvSpPr>
        <p:spPr>
          <a:xfrm>
            <a:off x="5209545" y="3585029"/>
            <a:ext cx="1613488" cy="362857"/>
          </a:xfrm>
          <a:custGeom>
            <a:avLst/>
            <a:gdLst>
              <a:gd name="connsiteX0" fmla="*/ 0 w 1612404"/>
              <a:gd name="connsiteY0" fmla="*/ 0 h 319315"/>
              <a:gd name="connsiteX1" fmla="*/ 232228 w 1612404"/>
              <a:gd name="connsiteY1" fmla="*/ 14515 h 319315"/>
              <a:gd name="connsiteX2" fmla="*/ 290285 w 1612404"/>
              <a:gd name="connsiteY2" fmla="*/ 29029 h 319315"/>
              <a:gd name="connsiteX3" fmla="*/ 333828 w 1612404"/>
              <a:gd name="connsiteY3" fmla="*/ 43543 h 319315"/>
              <a:gd name="connsiteX4" fmla="*/ 696685 w 1612404"/>
              <a:gd name="connsiteY4" fmla="*/ 58058 h 319315"/>
              <a:gd name="connsiteX5" fmla="*/ 754742 w 1612404"/>
              <a:gd name="connsiteY5" fmla="*/ 72572 h 319315"/>
              <a:gd name="connsiteX6" fmla="*/ 827314 w 1612404"/>
              <a:gd name="connsiteY6" fmla="*/ 87086 h 319315"/>
              <a:gd name="connsiteX7" fmla="*/ 928914 w 1612404"/>
              <a:gd name="connsiteY7" fmla="*/ 145143 h 319315"/>
              <a:gd name="connsiteX8" fmla="*/ 1306285 w 1612404"/>
              <a:gd name="connsiteY8" fmla="*/ 145143 h 319315"/>
              <a:gd name="connsiteX9" fmla="*/ 1349828 w 1612404"/>
              <a:gd name="connsiteY9" fmla="*/ 159658 h 319315"/>
              <a:gd name="connsiteX10" fmla="*/ 1465942 w 1612404"/>
              <a:gd name="connsiteY10" fmla="*/ 188686 h 319315"/>
              <a:gd name="connsiteX11" fmla="*/ 1582057 w 1612404"/>
              <a:gd name="connsiteY11" fmla="*/ 217715 h 319315"/>
              <a:gd name="connsiteX12" fmla="*/ 1611085 w 1612404"/>
              <a:gd name="connsiteY12" fmla="*/ 319315 h 31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2404" h="319315">
                <a:moveTo>
                  <a:pt x="0" y="0"/>
                </a:moveTo>
                <a:cubicBezTo>
                  <a:pt x="77409" y="4838"/>
                  <a:pt x="155053" y="6797"/>
                  <a:pt x="232228" y="14515"/>
                </a:cubicBezTo>
                <a:cubicBezTo>
                  <a:pt x="252077" y="16500"/>
                  <a:pt x="271105" y="23549"/>
                  <a:pt x="290285" y="29029"/>
                </a:cubicBezTo>
                <a:cubicBezTo>
                  <a:pt x="304996" y="33232"/>
                  <a:pt x="318567" y="42453"/>
                  <a:pt x="333828" y="43543"/>
                </a:cubicBezTo>
                <a:cubicBezTo>
                  <a:pt x="454569" y="52168"/>
                  <a:pt x="575733" y="53220"/>
                  <a:pt x="696685" y="58058"/>
                </a:cubicBezTo>
                <a:cubicBezTo>
                  <a:pt x="716037" y="62896"/>
                  <a:pt x="735269" y="68245"/>
                  <a:pt x="754742" y="72572"/>
                </a:cubicBezTo>
                <a:cubicBezTo>
                  <a:pt x="778824" y="77923"/>
                  <a:pt x="803910" y="79285"/>
                  <a:pt x="827314" y="87086"/>
                </a:cubicBezTo>
                <a:cubicBezTo>
                  <a:pt x="864140" y="99361"/>
                  <a:pt x="897064" y="123910"/>
                  <a:pt x="928914" y="145143"/>
                </a:cubicBezTo>
                <a:cubicBezTo>
                  <a:pt x="1102778" y="120306"/>
                  <a:pt x="1047104" y="121581"/>
                  <a:pt x="1306285" y="145143"/>
                </a:cubicBezTo>
                <a:cubicBezTo>
                  <a:pt x="1321522" y="146528"/>
                  <a:pt x="1335068" y="155632"/>
                  <a:pt x="1349828" y="159658"/>
                </a:cubicBezTo>
                <a:cubicBezTo>
                  <a:pt x="1388318" y="170155"/>
                  <a:pt x="1426821" y="180862"/>
                  <a:pt x="1465942" y="188686"/>
                </a:cubicBezTo>
                <a:cubicBezTo>
                  <a:pt x="1553516" y="206200"/>
                  <a:pt x="1515110" y="195398"/>
                  <a:pt x="1582057" y="217715"/>
                </a:cubicBezTo>
                <a:cubicBezTo>
                  <a:pt x="1621820" y="277360"/>
                  <a:pt x="1611085" y="243814"/>
                  <a:pt x="1611085" y="319315"/>
                </a:cubicBezTo>
              </a:path>
            </a:pathLst>
          </a:custGeom>
          <a:noFill/>
          <a:ln>
            <a:solidFill>
              <a:srgbClr val="1796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xmlns="" id="{743F0E03-F31E-4223-BD65-5B8D73E77A9B}"/>
              </a:ext>
            </a:extLst>
          </p:cNvPr>
          <p:cNvSpPr/>
          <p:nvPr/>
        </p:nvSpPr>
        <p:spPr>
          <a:xfrm>
            <a:off x="5878286" y="3222171"/>
            <a:ext cx="480187" cy="280238"/>
          </a:xfrm>
          <a:custGeom>
            <a:avLst/>
            <a:gdLst>
              <a:gd name="connsiteX0" fmla="*/ 0 w 465673"/>
              <a:gd name="connsiteY0" fmla="*/ 0 h 280238"/>
              <a:gd name="connsiteX1" fmla="*/ 29029 w 465673"/>
              <a:gd name="connsiteY1" fmla="*/ 174172 h 280238"/>
              <a:gd name="connsiteX2" fmla="*/ 58057 w 465673"/>
              <a:gd name="connsiteY2" fmla="*/ 217715 h 280238"/>
              <a:gd name="connsiteX3" fmla="*/ 145143 w 465673"/>
              <a:gd name="connsiteY3" fmla="*/ 246743 h 280238"/>
              <a:gd name="connsiteX4" fmla="*/ 188686 w 465673"/>
              <a:gd name="connsiteY4" fmla="*/ 275772 h 280238"/>
              <a:gd name="connsiteX5" fmla="*/ 391886 w 465673"/>
              <a:gd name="connsiteY5" fmla="*/ 232229 h 280238"/>
              <a:gd name="connsiteX6" fmla="*/ 464457 w 465673"/>
              <a:gd name="connsiteY6" fmla="*/ 101600 h 280238"/>
              <a:gd name="connsiteX7" fmla="*/ 464457 w 465673"/>
              <a:gd name="connsiteY7" fmla="*/ 43543 h 28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673" h="280238">
                <a:moveTo>
                  <a:pt x="0" y="0"/>
                </a:moveTo>
                <a:cubicBezTo>
                  <a:pt x="4600" y="41401"/>
                  <a:pt x="4711" y="125537"/>
                  <a:pt x="29029" y="174172"/>
                </a:cubicBezTo>
                <a:cubicBezTo>
                  <a:pt x="36830" y="189774"/>
                  <a:pt x="43265" y="208470"/>
                  <a:pt x="58057" y="217715"/>
                </a:cubicBezTo>
                <a:cubicBezTo>
                  <a:pt x="84005" y="233932"/>
                  <a:pt x="145143" y="246743"/>
                  <a:pt x="145143" y="246743"/>
                </a:cubicBezTo>
                <a:cubicBezTo>
                  <a:pt x="159657" y="256419"/>
                  <a:pt x="171286" y="274529"/>
                  <a:pt x="188686" y="275772"/>
                </a:cubicBezTo>
                <a:cubicBezTo>
                  <a:pt x="326780" y="285636"/>
                  <a:pt x="316590" y="282427"/>
                  <a:pt x="391886" y="232229"/>
                </a:cubicBezTo>
                <a:cubicBezTo>
                  <a:pt x="416063" y="195964"/>
                  <a:pt x="457490" y="150372"/>
                  <a:pt x="464457" y="101600"/>
                </a:cubicBezTo>
                <a:cubicBezTo>
                  <a:pt x="467194" y="82442"/>
                  <a:pt x="464457" y="62895"/>
                  <a:pt x="464457" y="43543"/>
                </a:cubicBezTo>
              </a:path>
            </a:pathLst>
          </a:custGeom>
          <a:noFill/>
          <a:ln>
            <a:solidFill>
              <a:srgbClr val="1796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xmlns="" id="{42CDD759-5084-457B-880F-ECDFAB54896D}"/>
              </a:ext>
            </a:extLst>
          </p:cNvPr>
          <p:cNvSpPr/>
          <p:nvPr/>
        </p:nvSpPr>
        <p:spPr>
          <a:xfrm>
            <a:off x="6763657" y="3236686"/>
            <a:ext cx="741029" cy="711200"/>
          </a:xfrm>
          <a:custGeom>
            <a:avLst/>
            <a:gdLst>
              <a:gd name="connsiteX0" fmla="*/ 0 w 741029"/>
              <a:gd name="connsiteY0" fmla="*/ 0 h 711200"/>
              <a:gd name="connsiteX1" fmla="*/ 14514 w 741029"/>
              <a:gd name="connsiteY1" fmla="*/ 87085 h 711200"/>
              <a:gd name="connsiteX2" fmla="*/ 29029 w 741029"/>
              <a:gd name="connsiteY2" fmla="*/ 188685 h 711200"/>
              <a:gd name="connsiteX3" fmla="*/ 58057 w 741029"/>
              <a:gd name="connsiteY3" fmla="*/ 275771 h 711200"/>
              <a:gd name="connsiteX4" fmla="*/ 159657 w 741029"/>
              <a:gd name="connsiteY4" fmla="*/ 304800 h 711200"/>
              <a:gd name="connsiteX5" fmla="*/ 246743 w 741029"/>
              <a:gd name="connsiteY5" fmla="*/ 333828 h 711200"/>
              <a:gd name="connsiteX6" fmla="*/ 406400 w 741029"/>
              <a:gd name="connsiteY6" fmla="*/ 348343 h 711200"/>
              <a:gd name="connsiteX7" fmla="*/ 493486 w 741029"/>
              <a:gd name="connsiteY7" fmla="*/ 435428 h 711200"/>
              <a:gd name="connsiteX8" fmla="*/ 580572 w 741029"/>
              <a:gd name="connsiteY8" fmla="*/ 464457 h 711200"/>
              <a:gd name="connsiteX9" fmla="*/ 624114 w 741029"/>
              <a:gd name="connsiteY9" fmla="*/ 478971 h 711200"/>
              <a:gd name="connsiteX10" fmla="*/ 711200 w 741029"/>
              <a:gd name="connsiteY10" fmla="*/ 537028 h 711200"/>
              <a:gd name="connsiteX11" fmla="*/ 740229 w 741029"/>
              <a:gd name="connsiteY11" fmla="*/ 667657 h 711200"/>
              <a:gd name="connsiteX12" fmla="*/ 740229 w 741029"/>
              <a:gd name="connsiteY12"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029" h="711200">
                <a:moveTo>
                  <a:pt x="0" y="0"/>
                </a:moveTo>
                <a:cubicBezTo>
                  <a:pt x="4838" y="29028"/>
                  <a:pt x="10039" y="57998"/>
                  <a:pt x="14514" y="87085"/>
                </a:cubicBezTo>
                <a:cubicBezTo>
                  <a:pt x="19716" y="120898"/>
                  <a:pt x="21336" y="155351"/>
                  <a:pt x="29029" y="188685"/>
                </a:cubicBezTo>
                <a:cubicBezTo>
                  <a:pt x="35909" y="218500"/>
                  <a:pt x="29028" y="266095"/>
                  <a:pt x="58057" y="275771"/>
                </a:cubicBezTo>
                <a:cubicBezTo>
                  <a:pt x="204392" y="324548"/>
                  <a:pt x="-22593" y="250125"/>
                  <a:pt x="159657" y="304800"/>
                </a:cubicBezTo>
                <a:cubicBezTo>
                  <a:pt x="188965" y="313593"/>
                  <a:pt x="216270" y="331058"/>
                  <a:pt x="246743" y="333828"/>
                </a:cubicBezTo>
                <a:lnTo>
                  <a:pt x="406400" y="348343"/>
                </a:lnTo>
                <a:cubicBezTo>
                  <a:pt x="438337" y="390925"/>
                  <a:pt x="445732" y="414204"/>
                  <a:pt x="493486" y="435428"/>
                </a:cubicBezTo>
                <a:cubicBezTo>
                  <a:pt x="521448" y="447855"/>
                  <a:pt x="551543" y="454781"/>
                  <a:pt x="580572" y="464457"/>
                </a:cubicBezTo>
                <a:lnTo>
                  <a:pt x="624114" y="478971"/>
                </a:lnTo>
                <a:cubicBezTo>
                  <a:pt x="653143" y="498323"/>
                  <a:pt x="702739" y="503182"/>
                  <a:pt x="711200" y="537028"/>
                </a:cubicBezTo>
                <a:cubicBezTo>
                  <a:pt x="720521" y="574314"/>
                  <a:pt x="735623" y="630810"/>
                  <a:pt x="740229" y="667657"/>
                </a:cubicBezTo>
                <a:cubicBezTo>
                  <a:pt x="742029" y="682059"/>
                  <a:pt x="740229" y="696686"/>
                  <a:pt x="740229" y="711200"/>
                </a:cubicBezTo>
              </a:path>
            </a:pathLst>
          </a:custGeom>
          <a:noFill/>
          <a:ln>
            <a:solidFill>
              <a:srgbClr val="1796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91431" y="0"/>
            <a:ext cx="9144000" cy="4016484"/>
          </a:xfrm>
          <a:prstGeom prst="rect">
            <a:avLst/>
          </a:prstGeom>
          <a:noFill/>
        </p:spPr>
        <p:txBody>
          <a:bodyPr wrap="square" rtlCol="0">
            <a:spAutoFit/>
          </a:bodyPr>
          <a:lstStyle/>
          <a:p>
            <a:pPr algn="ctr"/>
            <a:r>
              <a:rPr lang="en-US" sz="5500" b="1" dirty="0"/>
              <a:t>The Dominican Republic makes up the eastern two-thirds of the island</a:t>
            </a:r>
          </a:p>
          <a:p>
            <a:pPr algn="ctr"/>
            <a:endParaRPr lang="en-US" sz="3200" b="1" dirty="0"/>
          </a:p>
          <a:p>
            <a:pPr algn="ctr"/>
            <a:r>
              <a:rPr lang="en-US" sz="5500" b="1" dirty="0"/>
              <a:t>in the Caribbean.  </a:t>
            </a:r>
          </a:p>
        </p:txBody>
      </p:sp>
    </p:spTree>
    <p:extLst>
      <p:ext uri="{BB962C8B-B14F-4D97-AF65-F5344CB8AC3E}">
        <p14:creationId xmlns:p14="http://schemas.microsoft.com/office/powerpoint/2010/main" val="1195809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9210" y="696350"/>
            <a:ext cx="7082790" cy="4339650"/>
          </a:xfrm>
          <a:prstGeom prst="rect">
            <a:avLst/>
          </a:prstGeom>
          <a:noFill/>
        </p:spPr>
        <p:txBody>
          <a:bodyPr wrap="square" rtlCol="0">
            <a:spAutoFit/>
          </a:bodyPr>
          <a:lstStyle/>
          <a:p>
            <a:pPr algn="ctr"/>
            <a:r>
              <a:rPr lang="en-US" sz="5400" dirty="0">
                <a:solidFill>
                  <a:srgbClr val="663300"/>
                </a:solidFill>
              </a:rPr>
              <a:t>The Dominican Republic was discovered by Christopher Columbus during his first voyage to the Americas in 1492</a:t>
            </a:r>
            <a:r>
              <a:rPr lang="en-US" sz="6000" dirty="0">
                <a:solidFill>
                  <a:srgbClr val="663300"/>
                </a:solidFill>
              </a:rPr>
              <a:t>.</a:t>
            </a:r>
          </a:p>
        </p:txBody>
      </p:sp>
      <p:pic>
        <p:nvPicPr>
          <p:cNvPr id="3" name="Picture 2" descr="A picture containing ground, tree&#10;&#10;Description generated with high confidence">
            <a:extLst>
              <a:ext uri="{FF2B5EF4-FFF2-40B4-BE49-F238E27FC236}">
                <a16:creationId xmlns:a16="http://schemas.microsoft.com/office/drawing/2014/main" xmlns="" id="{F008D56C-A463-4117-AA8E-9991C01BF16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0" y="0"/>
            <a:ext cx="5109210" cy="6858000"/>
          </a:xfrm>
          <a:prstGeom prst="rect">
            <a:avLst/>
          </a:prstGeom>
        </p:spPr>
      </p:pic>
    </p:spTree>
    <p:extLst>
      <p:ext uri="{BB962C8B-B14F-4D97-AF65-F5344CB8AC3E}">
        <p14:creationId xmlns:p14="http://schemas.microsoft.com/office/powerpoint/2010/main" val="1128785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A4EBDC-A0C7-44FE-9A8B-237CD7BDC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39857"/>
          </a:xfrm>
          <a:prstGeom prst="rect">
            <a:avLst/>
          </a:prstGeom>
        </p:spPr>
      </p:pic>
      <p:sp>
        <p:nvSpPr>
          <p:cNvPr id="5" name="TextBox 4"/>
          <p:cNvSpPr txBox="1"/>
          <p:nvPr/>
        </p:nvSpPr>
        <p:spPr>
          <a:xfrm>
            <a:off x="1828800" y="762000"/>
            <a:ext cx="8458200" cy="6186309"/>
          </a:xfrm>
          <a:prstGeom prst="rect">
            <a:avLst/>
          </a:prstGeom>
          <a:noFill/>
        </p:spPr>
        <p:txBody>
          <a:bodyPr wrap="square" rtlCol="0">
            <a:spAutoFit/>
          </a:bodyPr>
          <a:lstStyle/>
          <a:p>
            <a:pPr algn="ctr"/>
            <a:r>
              <a:rPr lang="en-US" sz="6600" b="1" dirty="0">
                <a:ln>
                  <a:solidFill>
                    <a:sysClr val="windowText" lastClr="000000"/>
                  </a:solidFill>
                </a:ln>
                <a:solidFill>
                  <a:schemeClr val="bg1"/>
                </a:solidFill>
              </a:rPr>
              <a:t>Santo Domingo, the capital of the Dominican Republic, is the oldest city in the ‘new world,’ founded in 1496.</a:t>
            </a:r>
          </a:p>
        </p:txBody>
      </p:sp>
      <p:sp>
        <p:nvSpPr>
          <p:cNvPr id="6" name="5-Point Star 5">
            <a:hlinkClick r:id="rId4"/>
          </p:cNvPr>
          <p:cNvSpPr/>
          <p:nvPr/>
        </p:nvSpPr>
        <p:spPr>
          <a:xfrm>
            <a:off x="10363200" y="6442194"/>
            <a:ext cx="304800" cy="291061"/>
          </a:xfrm>
          <a:prstGeom prst="star5">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4081402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2523" y="0"/>
            <a:ext cx="7351905" cy="4708981"/>
          </a:xfrm>
          <a:prstGeom prst="rect">
            <a:avLst/>
          </a:prstGeom>
          <a:noFill/>
        </p:spPr>
        <p:txBody>
          <a:bodyPr wrap="square" rtlCol="0">
            <a:spAutoFit/>
          </a:bodyPr>
          <a:lstStyle/>
          <a:p>
            <a:pPr algn="ctr"/>
            <a:r>
              <a:rPr lang="en-US" sz="6000" dirty="0">
                <a:solidFill>
                  <a:srgbClr val="FFC000"/>
                </a:solidFill>
              </a:rPr>
              <a:t>Sammy Sosa, Pedro Martinez, &amp; Alex Rodriguez are all famous Dominican baseball players.</a:t>
            </a:r>
          </a:p>
        </p:txBody>
      </p:sp>
      <p:pic>
        <p:nvPicPr>
          <p:cNvPr id="3" name="Picture 2" descr="A picture containing person, baseball, player, athletic game&#10;&#10;Description generated with very high confidence">
            <a:extLst>
              <a:ext uri="{FF2B5EF4-FFF2-40B4-BE49-F238E27FC236}">
                <a16:creationId xmlns:a16="http://schemas.microsoft.com/office/drawing/2014/main" xmlns="" id="{274C3E97-7A02-4013-A04C-665A13EC9E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0" y="0"/>
            <a:ext cx="2602523" cy="3322554"/>
          </a:xfrm>
          <a:prstGeom prst="rect">
            <a:avLst/>
          </a:prstGeom>
        </p:spPr>
      </p:pic>
      <p:pic>
        <p:nvPicPr>
          <p:cNvPr id="8" name="Picture 7" descr="A person throwing a ball&#10;&#10;Description generated with high confidence">
            <a:extLst>
              <a:ext uri="{FF2B5EF4-FFF2-40B4-BE49-F238E27FC236}">
                <a16:creationId xmlns:a16="http://schemas.microsoft.com/office/drawing/2014/main" xmlns="" id="{DEB944BB-CCC0-4645-AB1F-C5D003E5D93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9954428" y="0"/>
            <a:ext cx="2237572" cy="3742006"/>
          </a:xfrm>
          <a:prstGeom prst="rect">
            <a:avLst/>
          </a:prstGeom>
        </p:spPr>
      </p:pic>
      <p:pic>
        <p:nvPicPr>
          <p:cNvPr id="11" name="Picture 10" descr="A baseball player holding a bat on a field&#10;&#10;Description generated with high confidence">
            <a:extLst>
              <a:ext uri="{FF2B5EF4-FFF2-40B4-BE49-F238E27FC236}">
                <a16:creationId xmlns:a16="http://schemas.microsoft.com/office/drawing/2014/main" xmlns="" id="{B8AD157C-69B1-403E-AA05-B2BD482A7409}"/>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9031457" y="3518642"/>
            <a:ext cx="2555631" cy="3339358"/>
          </a:xfrm>
          <a:prstGeom prst="rect">
            <a:avLst/>
          </a:prstGeom>
        </p:spPr>
      </p:pic>
      <p:sp>
        <p:nvSpPr>
          <p:cNvPr id="12" name="TextBox 11">
            <a:extLst>
              <a:ext uri="{FF2B5EF4-FFF2-40B4-BE49-F238E27FC236}">
                <a16:creationId xmlns:a16="http://schemas.microsoft.com/office/drawing/2014/main" xmlns="" id="{D968BF64-85D9-4ADD-92D4-A183CD004170}"/>
              </a:ext>
            </a:extLst>
          </p:cNvPr>
          <p:cNvSpPr txBox="1"/>
          <p:nvPr/>
        </p:nvSpPr>
        <p:spPr>
          <a:xfrm>
            <a:off x="9031457" y="7019641"/>
            <a:ext cx="2555631" cy="369332"/>
          </a:xfrm>
          <a:prstGeom prst="rect">
            <a:avLst/>
          </a:prstGeom>
          <a:noFill/>
        </p:spPr>
        <p:txBody>
          <a:bodyPr wrap="square" rtlCol="0">
            <a:spAutoFit/>
          </a:bodyPr>
          <a:lstStyle/>
          <a:p>
            <a:r>
              <a:rPr lang="en-US" sz="900">
                <a:hlinkClick r:id="rId8" tooltip="https://en.wikipedia.org/wiki/List_of_highest_paid_Major_League_Baseball_players"/>
              </a:rPr>
              <a:t>This Photo</a:t>
            </a:r>
            <a:r>
              <a:rPr lang="en-US" sz="900"/>
              <a:t> by Unknown Author is licensed under </a:t>
            </a:r>
            <a:r>
              <a:rPr lang="en-US" sz="900">
                <a:hlinkClick r:id="rId9" tooltip="https://creativecommons.org/licenses/by-sa/3.0/"/>
              </a:rPr>
              <a:t>CC BY-SA</a:t>
            </a:r>
            <a:endParaRPr lang="en-US" sz="900"/>
          </a:p>
        </p:txBody>
      </p:sp>
    </p:spTree>
    <p:extLst>
      <p:ext uri="{BB962C8B-B14F-4D97-AF65-F5344CB8AC3E}">
        <p14:creationId xmlns:p14="http://schemas.microsoft.com/office/powerpoint/2010/main" val="961339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loor, indoor, wall&#10;&#10;Description generated with very high confidence">
            <a:extLst>
              <a:ext uri="{FF2B5EF4-FFF2-40B4-BE49-F238E27FC236}">
                <a16:creationId xmlns:a16="http://schemas.microsoft.com/office/drawing/2014/main" xmlns="" id="{2B08B817-4D37-43AB-84A9-5F7E3102445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0" y="0"/>
            <a:ext cx="12192000" cy="6858000"/>
          </a:xfrm>
          <a:prstGeom prst="rect">
            <a:avLst/>
          </a:prstGeom>
        </p:spPr>
      </p:pic>
      <p:sp>
        <p:nvSpPr>
          <p:cNvPr id="2" name="Rectangle 1"/>
          <p:cNvSpPr/>
          <p:nvPr/>
        </p:nvSpPr>
        <p:spPr>
          <a:xfrm>
            <a:off x="1524000" y="1066801"/>
            <a:ext cx="9144000" cy="4893647"/>
          </a:xfrm>
          <a:prstGeom prst="rect">
            <a:avLst/>
          </a:prstGeom>
          <a:noFill/>
        </p:spPr>
        <p:txBody>
          <a:bodyPr wrap="square" lIns="91440" tIns="45720" rIns="91440" bIns="45720">
            <a:spAutoFit/>
          </a:bodyPr>
          <a:lstStyle/>
          <a:p>
            <a:pPr algn="ctr"/>
            <a:r>
              <a:rPr lang="en-US" sz="4800" b="1" dirty="0">
                <a:ln w="10160">
                  <a:solidFill>
                    <a:schemeClr val="accent5">
                      <a:lumMod val="50000"/>
                    </a:schemeClr>
                  </a:solidFill>
                  <a:prstDash val="solid"/>
                </a:ln>
                <a:solidFill>
                  <a:schemeClr val="bg1"/>
                </a:solidFill>
              </a:rPr>
              <a:t>The famous fashion designer </a:t>
            </a:r>
          </a:p>
          <a:p>
            <a:pPr algn="ctr"/>
            <a:endParaRPr lang="en-US" sz="5400" dirty="0">
              <a:ln w="10160">
                <a:solidFill>
                  <a:schemeClr val="accent5">
                    <a:lumMod val="50000"/>
                  </a:schemeClr>
                </a:solidFill>
                <a:prstDash val="solid"/>
              </a:ln>
              <a:solidFill>
                <a:schemeClr val="bg1"/>
              </a:solidFill>
              <a:effectLst>
                <a:outerShdw blurRad="38100" dist="32000" dir="5400000" algn="tl">
                  <a:srgbClr val="000000">
                    <a:alpha val="30000"/>
                  </a:srgbClr>
                </a:outerShdw>
              </a:effectLst>
            </a:endParaRPr>
          </a:p>
          <a:p>
            <a:pPr algn="ctr"/>
            <a:endParaRPr lang="en-US" sz="5400" dirty="0">
              <a:ln w="10160">
                <a:solidFill>
                  <a:schemeClr val="accent5">
                    <a:lumMod val="50000"/>
                  </a:schemeClr>
                </a:solidFill>
                <a:prstDash val="solid"/>
              </a:ln>
              <a:solidFill>
                <a:schemeClr val="bg1"/>
              </a:solidFill>
              <a:effectLst>
                <a:outerShdw blurRad="38100" dist="32000" dir="5400000" algn="tl">
                  <a:srgbClr val="000000">
                    <a:alpha val="30000"/>
                  </a:srgbClr>
                </a:outerShdw>
              </a:effectLst>
            </a:endParaRPr>
          </a:p>
          <a:p>
            <a:pPr algn="ctr"/>
            <a:endParaRPr lang="en-US" sz="5400" dirty="0">
              <a:ln w="10160">
                <a:solidFill>
                  <a:schemeClr val="accent5">
                    <a:lumMod val="50000"/>
                  </a:schemeClr>
                </a:solidFill>
                <a:prstDash val="solid"/>
              </a:ln>
              <a:solidFill>
                <a:schemeClr val="bg1"/>
              </a:solidFill>
              <a:effectLst>
                <a:outerShdw blurRad="38100" dist="32000" dir="5400000" algn="tl">
                  <a:srgbClr val="000000">
                    <a:alpha val="30000"/>
                  </a:srgbClr>
                </a:outerShdw>
              </a:effectLst>
            </a:endParaRPr>
          </a:p>
          <a:p>
            <a:pPr algn="ctr"/>
            <a:endParaRPr lang="en-US" sz="5400" dirty="0">
              <a:ln w="10160">
                <a:solidFill>
                  <a:schemeClr val="accent5">
                    <a:lumMod val="50000"/>
                  </a:schemeClr>
                </a:solidFill>
                <a:prstDash val="solid"/>
              </a:ln>
              <a:solidFill>
                <a:schemeClr val="bg1"/>
              </a:solidFill>
              <a:effectLst>
                <a:outerShdw blurRad="38100" dist="32000" dir="5400000" algn="tl">
                  <a:srgbClr val="000000">
                    <a:alpha val="30000"/>
                  </a:srgbClr>
                </a:outerShdw>
              </a:effectLst>
            </a:endParaRPr>
          </a:p>
          <a:p>
            <a:pPr algn="ctr"/>
            <a:r>
              <a:rPr lang="en-US" sz="4800" b="1" dirty="0">
                <a:ln w="10160">
                  <a:solidFill>
                    <a:schemeClr val="accent5">
                      <a:lumMod val="50000"/>
                    </a:schemeClr>
                  </a:solidFill>
                  <a:prstDash val="solid"/>
                </a:ln>
                <a:solidFill>
                  <a:schemeClr val="bg1"/>
                </a:solidFill>
              </a:rPr>
              <a:t>was from the Dominican Republic.</a:t>
            </a:r>
          </a:p>
        </p:txBody>
      </p:sp>
      <p:sp>
        <p:nvSpPr>
          <p:cNvPr id="5" name="5-Point Star 4">
            <a:hlinkClick r:id="rId5"/>
          </p:cNvPr>
          <p:cNvSpPr/>
          <p:nvPr/>
        </p:nvSpPr>
        <p:spPr>
          <a:xfrm>
            <a:off x="10363198" y="6442423"/>
            <a:ext cx="304800" cy="291061"/>
          </a:xfrm>
          <a:prstGeom prst="star5">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1175885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5317588" y="1"/>
            <a:ext cx="6874411" cy="2679700"/>
          </a:xfrm>
        </p:spPr>
        <p:txBody>
          <a:bodyPr>
            <a:noAutofit/>
          </a:bodyPr>
          <a:lstStyle/>
          <a:p>
            <a:pPr marL="342900" indent="-342900">
              <a:buFont typeface="Arial" panose="020B0604020202020204" pitchFamily="34" charset="0"/>
              <a:buChar char="•"/>
            </a:pPr>
            <a:r>
              <a:rPr lang="en-US" sz="2350" b="0" dirty="0"/>
              <a:t>The flag of the Dominican Republic was designed by </a:t>
            </a:r>
            <a:r>
              <a:rPr lang="en-US" sz="2350" dirty="0"/>
              <a:t>founding father Juan Pablo Duarte</a:t>
            </a:r>
            <a:r>
              <a:rPr lang="en-US" sz="2350" b="0" dirty="0"/>
              <a:t>, and adopted in </a:t>
            </a:r>
            <a:r>
              <a:rPr lang="en-US" sz="2350" dirty="0"/>
              <a:t>1844</a:t>
            </a:r>
            <a:r>
              <a:rPr lang="en-US" sz="2350" b="0" dirty="0"/>
              <a:t>, the same year they declared their </a:t>
            </a:r>
            <a:r>
              <a:rPr lang="en-US" sz="2350" dirty="0"/>
              <a:t>independence on February 27</a:t>
            </a:r>
            <a:r>
              <a:rPr lang="en-US" sz="2350" b="0" dirty="0"/>
              <a:t>. It is centered with a white cross that extends to the edges and divides the flag into four rectangles. </a:t>
            </a:r>
            <a:r>
              <a:rPr lang="en-US" sz="2350" dirty="0"/>
              <a:t>The color blue is for liberty, red for the blood of heroes, and white for </a:t>
            </a:r>
            <a:r>
              <a:rPr lang="en-US" sz="2350" dirty="0" smtClean="0"/>
              <a:t>salvation</a:t>
            </a:r>
            <a:endParaRPr lang="en-US" sz="2350" dirty="0"/>
          </a:p>
        </p:txBody>
      </p:sp>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0" y="0"/>
            <a:ext cx="5317588" cy="3546831"/>
          </a:xfrm>
        </p:spPr>
      </p:pic>
      <p:pic>
        <p:nvPicPr>
          <p:cNvPr id="7" name="Content Placeholder 6">
            <a:extLst>
              <a:ext uri="{FF2B5EF4-FFF2-40B4-BE49-F238E27FC236}">
                <a16:creationId xmlns:a16="http://schemas.microsoft.com/office/drawing/2014/main" xmlns="" id="{B89AA770-A89A-45E1-B639-C06E196E38B4}"/>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505700" y="2267440"/>
            <a:ext cx="4501660" cy="4501660"/>
          </a:xfrm>
        </p:spPr>
      </p:pic>
      <p:sp>
        <p:nvSpPr>
          <p:cNvPr id="2" name="TextBox 1"/>
          <p:cNvSpPr txBox="1"/>
          <p:nvPr/>
        </p:nvSpPr>
        <p:spPr>
          <a:xfrm>
            <a:off x="0" y="3546831"/>
            <a:ext cx="7518400" cy="3139321"/>
          </a:xfrm>
          <a:prstGeom prst="rect">
            <a:avLst/>
          </a:prstGeom>
          <a:noFill/>
        </p:spPr>
        <p:txBody>
          <a:bodyPr wrap="square" rtlCol="0">
            <a:spAutoFit/>
          </a:bodyPr>
          <a:lstStyle/>
          <a:p>
            <a:pPr marL="342900" lvl="0" indent="-342900">
              <a:lnSpc>
                <a:spcPct val="90000"/>
              </a:lnSpc>
              <a:spcBef>
                <a:spcPts val="1000"/>
              </a:spcBef>
              <a:buFont typeface="Arial" panose="020B0604020202020204" pitchFamily="34" charset="0"/>
              <a:buChar char="•"/>
            </a:pPr>
            <a:r>
              <a:rPr lang="en-US" sz="2200">
                <a:solidFill>
                  <a:prstClr val="black"/>
                </a:solidFill>
              </a:rPr>
              <a:t>The Dominican Republic coat of arms features a shield in quartered colors of the flag, with a laurel branch to the left and a palm frond to the right. The blue ribbon above the shield displays the </a:t>
            </a:r>
            <a:r>
              <a:rPr lang="en-US" sz="2200" b="1">
                <a:solidFill>
                  <a:prstClr val="black"/>
                </a:solidFill>
              </a:rPr>
              <a:t>national motto: Dios, Patria, Libertad </a:t>
            </a:r>
            <a:r>
              <a:rPr lang="en-US" sz="2200">
                <a:solidFill>
                  <a:prstClr val="black"/>
                </a:solidFill>
              </a:rPr>
              <a:t>(God, Fatherland, Liberty). Below the shield, the words República Dominicana appear on a red ribbon. In the center of the shield, flanked by six spears, is a </a:t>
            </a:r>
            <a:r>
              <a:rPr lang="en-US" sz="2200" b="1">
                <a:solidFill>
                  <a:prstClr val="black"/>
                </a:solidFill>
              </a:rPr>
              <a:t>Bible</a:t>
            </a:r>
            <a:r>
              <a:rPr lang="en-US" sz="2200">
                <a:solidFill>
                  <a:prstClr val="black"/>
                </a:solidFill>
              </a:rPr>
              <a:t> with a small golden cross above it. Popular belief claims that the pages are opened to the Gospel of </a:t>
            </a:r>
            <a:r>
              <a:rPr lang="en-US" sz="2200" b="1">
                <a:solidFill>
                  <a:prstClr val="black"/>
                </a:solidFill>
              </a:rPr>
              <a:t>John 8:32</a:t>
            </a:r>
            <a:r>
              <a:rPr lang="en-US" sz="2200">
                <a:solidFill>
                  <a:prstClr val="black"/>
                </a:solidFill>
              </a:rPr>
              <a:t>, which reads, </a:t>
            </a:r>
            <a:r>
              <a:rPr lang="en-US" sz="2200" b="1">
                <a:solidFill>
                  <a:prstClr val="black"/>
                </a:solidFill>
              </a:rPr>
              <a:t>"Y la verdad os hará libre." </a:t>
            </a:r>
            <a:r>
              <a:rPr lang="en-US" sz="2200">
                <a:solidFill>
                  <a:prstClr val="black"/>
                </a:solidFill>
              </a:rPr>
              <a:t>(And the truth shall make you free.)</a:t>
            </a:r>
            <a:endParaRPr lang="en-US" sz="2200" dirty="0">
              <a:solidFill>
                <a:prstClr val="black"/>
              </a:solidFill>
            </a:endParaRPr>
          </a:p>
        </p:txBody>
      </p:sp>
    </p:spTree>
    <p:extLst>
      <p:ext uri="{BB962C8B-B14F-4D97-AF65-F5344CB8AC3E}">
        <p14:creationId xmlns:p14="http://schemas.microsoft.com/office/powerpoint/2010/main" val="2351556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6" name="Content Placeholder 5">
            <a:extLst>
              <a:ext uri="{FF2B5EF4-FFF2-40B4-BE49-F238E27FC236}">
                <a16:creationId xmlns:a16="http://schemas.microsoft.com/office/drawing/2014/main" xmlns="" id="{2243ECF3-C72A-4E9E-BC37-AC854FA974E9}"/>
              </a:ext>
            </a:extLst>
          </p:cNvPr>
          <p:cNvPicPr>
            <a:picLocks noGrp="1" noChangeAspect="1"/>
          </p:cNvPicPr>
          <p:nvPr>
            <p:ph sz="half"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0" y="338624"/>
            <a:ext cx="4051475" cy="6519376"/>
          </a:xfrm>
          <a:prstGeom prst="rect">
            <a:avLst/>
          </a:prstGeom>
          <a:effectLst/>
        </p:spPr>
      </p:pic>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86705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EFEF5C73-70C2-4592-ABA2-A39374DAD60D}"/>
              </a:ext>
            </a:extLst>
          </p:cNvPr>
          <p:cNvSpPr>
            <a:spLocks noGrp="1"/>
          </p:cNvSpPr>
          <p:nvPr>
            <p:ph type="title"/>
          </p:nvPr>
        </p:nvSpPr>
        <p:spPr>
          <a:xfrm>
            <a:off x="3132405" y="-105619"/>
            <a:ext cx="9256543" cy="888486"/>
          </a:xfrm>
        </p:spPr>
        <p:txBody>
          <a:bodyPr vert="horz" lIns="91440" tIns="45720" rIns="91440" bIns="45720" rtlCol="0" anchor="b">
            <a:normAutofit/>
          </a:bodyPr>
          <a:lstStyle/>
          <a:p>
            <a:r>
              <a:rPr lang="en-US" sz="4100" dirty="0"/>
              <a:t>El </a:t>
            </a:r>
            <a:r>
              <a:rPr lang="en-US" sz="4100" dirty="0" err="1"/>
              <a:t>baile</a:t>
            </a:r>
            <a:r>
              <a:rPr lang="en-US" sz="4100" dirty="0"/>
              <a:t> </a:t>
            </a:r>
            <a:r>
              <a:rPr lang="en-US" sz="4100" dirty="0" err="1"/>
              <a:t>nacional</a:t>
            </a:r>
            <a:r>
              <a:rPr lang="en-US" sz="4100" dirty="0"/>
              <a:t> </a:t>
            </a:r>
            <a:r>
              <a:rPr lang="en-US" sz="4100" dirty="0" err="1"/>
              <a:t>dominicano</a:t>
            </a:r>
            <a:r>
              <a:rPr lang="en-US" sz="4100" dirty="0"/>
              <a:t>…El Merengue</a:t>
            </a:r>
          </a:p>
        </p:txBody>
      </p:sp>
      <p:pic>
        <p:nvPicPr>
          <p:cNvPr id="12" name="lcPHaV3p6S4">
            <a:hlinkClick r:id="" action="ppaction://media"/>
            <a:extLst>
              <a:ext uri="{FF2B5EF4-FFF2-40B4-BE49-F238E27FC236}">
                <a16:creationId xmlns:a16="http://schemas.microsoft.com/office/drawing/2014/main" xmlns="" id="{F8B3AD08-4DC1-4438-BEC0-CC2F36D37D1B}"/>
              </a:ext>
            </a:extLst>
          </p:cNvPr>
          <p:cNvPicPr>
            <a:picLocks noGrp="1" noRot="1" noChangeAspect="1"/>
          </p:cNvPicPr>
          <p:nvPr>
            <p:ph sz="half" idx="2"/>
            <a:videoFile r:link="rId1"/>
          </p:nvPr>
        </p:nvPicPr>
        <p:blipFill>
          <a:blip r:embed="rId6"/>
          <a:stretch>
            <a:fillRect/>
          </a:stretch>
        </p:blipFill>
        <p:spPr>
          <a:xfrm>
            <a:off x="4684542" y="888486"/>
            <a:ext cx="7382683" cy="5822865"/>
          </a:xfrm>
          <a:prstGeom prst="rect">
            <a:avLst/>
          </a:prstGeom>
        </p:spPr>
      </p:pic>
    </p:spTree>
    <p:extLst>
      <p:ext uri="{BB962C8B-B14F-4D97-AF65-F5344CB8AC3E}">
        <p14:creationId xmlns:p14="http://schemas.microsoft.com/office/powerpoint/2010/main" val="4172921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410700" cy="948087"/>
          </a:xfrm>
        </p:spPr>
        <p:txBody>
          <a:bodyPr>
            <a:noAutofit/>
          </a:bodyPr>
          <a:lstStyle/>
          <a:p>
            <a:r>
              <a:rPr lang="en-US" sz="7500" b="1" dirty="0"/>
              <a:t>Hoy </a:t>
            </a:r>
            <a:r>
              <a:rPr lang="en-US" sz="7500" b="1" dirty="0" err="1"/>
              <a:t>vamos</a:t>
            </a:r>
            <a:r>
              <a:rPr lang="en-US" sz="7500" b="1" dirty="0"/>
              <a:t> a…</a:t>
            </a:r>
          </a:p>
        </p:txBody>
      </p:sp>
      <p:sp>
        <p:nvSpPr>
          <p:cNvPr id="3" name="Content Placeholder 2"/>
          <p:cNvSpPr>
            <a:spLocks noGrp="1"/>
          </p:cNvSpPr>
          <p:nvPr>
            <p:ph idx="1"/>
          </p:nvPr>
        </p:nvSpPr>
        <p:spPr>
          <a:xfrm>
            <a:off x="-10542" y="965824"/>
            <a:ext cx="9154542" cy="5892176"/>
          </a:xfrm>
        </p:spPr>
        <p:txBody>
          <a:bodyPr>
            <a:noAutofit/>
          </a:bodyPr>
          <a:lstStyle/>
          <a:p>
            <a:pPr marL="291465" indent="-257175"/>
            <a:r>
              <a:rPr lang="en-US" sz="3200" dirty="0" err="1"/>
              <a:t>Hacer</a:t>
            </a:r>
            <a:r>
              <a:rPr lang="en-US" sz="3200" dirty="0"/>
              <a:t> el </a:t>
            </a:r>
            <a:r>
              <a:rPr lang="en-US" sz="3200" dirty="0" err="1"/>
              <a:t>trabajo</a:t>
            </a:r>
            <a:r>
              <a:rPr lang="en-US" sz="3200" dirty="0"/>
              <a:t> de la </a:t>
            </a:r>
            <a:r>
              <a:rPr lang="en-US" sz="3200" dirty="0" err="1"/>
              <a:t>campana</a:t>
            </a:r>
            <a:endParaRPr lang="en-US" sz="3200" dirty="0"/>
          </a:p>
          <a:p>
            <a:pPr marL="291465" indent="-257175"/>
            <a:r>
              <a:rPr lang="es-ES" sz="3200" dirty="0"/>
              <a:t>Aprender de </a:t>
            </a:r>
            <a:r>
              <a:rPr lang="es-ES" sz="3200" dirty="0" err="1"/>
              <a:t>Hispanic</a:t>
            </a:r>
            <a:r>
              <a:rPr lang="es-ES" sz="3200" dirty="0"/>
              <a:t> </a:t>
            </a:r>
            <a:r>
              <a:rPr lang="es-ES" sz="3200" dirty="0" err="1"/>
              <a:t>Heritage</a:t>
            </a:r>
            <a:r>
              <a:rPr lang="es-ES" sz="3200" dirty="0"/>
              <a:t> </a:t>
            </a:r>
            <a:r>
              <a:rPr lang="es-ES" sz="3200" dirty="0" err="1"/>
              <a:t>Month</a:t>
            </a:r>
            <a:endParaRPr lang="es-ES" sz="3200" dirty="0"/>
          </a:p>
          <a:p>
            <a:pPr marL="291465" indent="-257175"/>
            <a:r>
              <a:rPr lang="es-ES" sz="3200" dirty="0"/>
              <a:t>Aprender de Las Antillas:</a:t>
            </a:r>
          </a:p>
          <a:p>
            <a:pPr marL="748665" lvl="1" indent="-257175"/>
            <a:r>
              <a:rPr lang="es-ES" sz="2600" dirty="0"/>
              <a:t>Puerto Rico</a:t>
            </a:r>
          </a:p>
          <a:p>
            <a:pPr marL="748665" lvl="1" indent="-257175"/>
            <a:r>
              <a:rPr lang="es-ES" sz="2600" dirty="0"/>
              <a:t>La República Dominicana</a:t>
            </a:r>
          </a:p>
          <a:p>
            <a:pPr marL="748665" lvl="1" indent="-257175"/>
            <a:r>
              <a:rPr lang="es-ES" sz="2600" dirty="0"/>
              <a:t>Cuba</a:t>
            </a:r>
            <a:endParaRPr lang="en-US" sz="2600" dirty="0"/>
          </a:p>
        </p:txBody>
      </p:sp>
      <p:pic>
        <p:nvPicPr>
          <p:cNvPr id="6" name="Picture 5"/>
          <p:cNvPicPr>
            <a:picLocks noChangeAspect="1"/>
          </p:cNvPicPr>
          <p:nvPr/>
        </p:nvPicPr>
        <p:blipFill>
          <a:blip r:embed="rId3"/>
          <a:stretch>
            <a:fillRect/>
          </a:stretch>
        </p:blipFill>
        <p:spPr>
          <a:xfrm>
            <a:off x="9410701" y="4341757"/>
            <a:ext cx="2760264" cy="2498507"/>
          </a:xfrm>
          <a:prstGeom prst="rect">
            <a:avLst/>
          </a:prstGeom>
        </p:spPr>
      </p:pic>
      <p:sp>
        <p:nvSpPr>
          <p:cNvPr id="8" name="TextBox 7"/>
          <p:cNvSpPr txBox="1"/>
          <p:nvPr/>
        </p:nvSpPr>
        <p:spPr>
          <a:xfrm>
            <a:off x="9256541" y="6193933"/>
            <a:ext cx="1872208" cy="646331"/>
          </a:xfrm>
          <a:prstGeom prst="rect">
            <a:avLst/>
          </a:prstGeom>
          <a:noFill/>
        </p:spPr>
        <p:txBody>
          <a:bodyPr wrap="square" rtlCol="0">
            <a:spAutoFit/>
          </a:bodyPr>
          <a:lstStyle/>
          <a:p>
            <a:r>
              <a:rPr lang="en-US" dirty="0">
                <a:solidFill>
                  <a:prstClr val="black"/>
                </a:solidFill>
                <a:latin typeface="Calibri" panose="020F0502020204030204"/>
              </a:rPr>
              <a:t>2.1, 2.2, 3.1, 3.2, 4.1, 4.2, &amp; 5.1</a:t>
            </a:r>
          </a:p>
        </p:txBody>
      </p:sp>
    </p:spTree>
    <p:extLst>
      <p:ext uri="{BB962C8B-B14F-4D97-AF65-F5344CB8AC3E}">
        <p14:creationId xmlns:p14="http://schemas.microsoft.com/office/powerpoint/2010/main" val="1184728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98E886C-57BE-4D0A-9DFA-AB663480A15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11580" b="9749"/>
          <a:stretch/>
        </p:blipFill>
        <p:spPr>
          <a:xfrm>
            <a:off x="20" y="10"/>
            <a:ext cx="12191980" cy="6857989"/>
          </a:xfrm>
          <a:prstGeom prst="rect">
            <a:avLst/>
          </a:prstGeom>
        </p:spPr>
      </p:pic>
    </p:spTree>
    <p:extLst>
      <p:ext uri="{BB962C8B-B14F-4D97-AF65-F5344CB8AC3E}">
        <p14:creationId xmlns:p14="http://schemas.microsoft.com/office/powerpoint/2010/main" val="1360185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219201"/>
            <a:ext cx="9144000" cy="4524315"/>
          </a:xfrm>
          <a:prstGeom prst="rect">
            <a:avLst/>
          </a:prstGeom>
          <a:noFill/>
        </p:spPr>
        <p:txBody>
          <a:bodyPr wrap="square" rtlCol="0">
            <a:spAutoFit/>
          </a:bodyPr>
          <a:lstStyle/>
          <a:p>
            <a:pPr algn="ctr"/>
            <a:r>
              <a:rPr lang="en-US" sz="9600" dirty="0">
                <a:solidFill>
                  <a:srgbClr val="663300"/>
                </a:solidFill>
              </a:rPr>
              <a:t>HISPANIC HERITAGE MONTH</a:t>
            </a:r>
          </a:p>
        </p:txBody>
      </p:sp>
      <p:pic>
        <p:nvPicPr>
          <p:cNvPr id="3" name="Picture 2" descr="A close up of text on a white background&#10;&#10;Description generated with high confidence">
            <a:extLst>
              <a:ext uri="{FF2B5EF4-FFF2-40B4-BE49-F238E27FC236}">
                <a16:creationId xmlns:a16="http://schemas.microsoft.com/office/drawing/2014/main" xmlns="" id="{F69B3235-8241-40BE-9990-DD884796F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4819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A2A1454-AD8A-49A0-8AB3-EDB28891282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0" y="-1"/>
            <a:ext cx="12192000" cy="6874159"/>
          </a:xfrm>
          <a:prstGeom prst="rect">
            <a:avLst/>
          </a:prstGeom>
        </p:spPr>
      </p:pic>
      <p:sp>
        <p:nvSpPr>
          <p:cNvPr id="5" name="TextBox 4"/>
          <p:cNvSpPr txBox="1"/>
          <p:nvPr/>
        </p:nvSpPr>
        <p:spPr>
          <a:xfrm>
            <a:off x="8074855" y="0"/>
            <a:ext cx="4117145" cy="5170646"/>
          </a:xfrm>
          <a:prstGeom prst="rect">
            <a:avLst/>
          </a:prstGeom>
          <a:solidFill>
            <a:schemeClr val="bg1"/>
          </a:solidFill>
        </p:spPr>
        <p:txBody>
          <a:bodyPr wrap="square" rtlCol="0">
            <a:spAutoFit/>
          </a:bodyPr>
          <a:lstStyle/>
          <a:p>
            <a:pPr algn="ctr"/>
            <a:r>
              <a:rPr lang="en-US" sz="5500" dirty="0">
                <a:solidFill>
                  <a:schemeClr val="accent5">
                    <a:lumMod val="50000"/>
                  </a:schemeClr>
                </a:solidFill>
              </a:rPr>
              <a:t>Cuba is located 90 miles south of Florida and its capital is    La Habana.  </a:t>
            </a:r>
          </a:p>
        </p:txBody>
      </p:sp>
    </p:spTree>
    <p:extLst>
      <p:ext uri="{BB962C8B-B14F-4D97-AF65-F5344CB8AC3E}">
        <p14:creationId xmlns:p14="http://schemas.microsoft.com/office/powerpoint/2010/main" val="845235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3EF6447-2F47-485F-86A2-64DD195DC27B}"/>
              </a:ext>
            </a:extLst>
          </p:cNvPr>
          <p:cNvPicPr>
            <a:picLocks noChangeAspect="1"/>
          </p:cNvPicPr>
          <p:nvPr/>
        </p:nvPicPr>
        <p:blipFill>
          <a:blip r:embed="rId3">
            <a:lum bright="70000" contrast="-70000"/>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0" y="14340"/>
            <a:ext cx="12192000" cy="6843660"/>
          </a:xfrm>
          <a:prstGeom prst="rect">
            <a:avLst/>
          </a:prstGeom>
        </p:spPr>
      </p:pic>
      <p:sp>
        <p:nvSpPr>
          <p:cNvPr id="5" name="TextBox 4"/>
          <p:cNvSpPr txBox="1"/>
          <p:nvPr/>
        </p:nvSpPr>
        <p:spPr>
          <a:xfrm>
            <a:off x="0" y="14340"/>
            <a:ext cx="8890782" cy="5632311"/>
          </a:xfrm>
          <a:prstGeom prst="rect">
            <a:avLst/>
          </a:prstGeom>
          <a:noFill/>
        </p:spPr>
        <p:txBody>
          <a:bodyPr wrap="square" rtlCol="0">
            <a:spAutoFit/>
          </a:bodyPr>
          <a:lstStyle/>
          <a:p>
            <a:pPr algn="ctr"/>
            <a:r>
              <a:rPr lang="en-US" sz="4000" dirty="0">
                <a:solidFill>
                  <a:srgbClr val="020406"/>
                </a:solidFill>
              </a:rPr>
              <a:t>The U.S. has had a trade embargo against Cuba since 1960 due to Cuba’s communistic government &amp; its siding with the Soviet Union during the Cold War.  </a:t>
            </a:r>
          </a:p>
          <a:p>
            <a:pPr algn="ctr"/>
            <a:r>
              <a:rPr lang="en-US" sz="4000" dirty="0">
                <a:solidFill>
                  <a:srgbClr val="020406"/>
                </a:solidFill>
              </a:rPr>
              <a:t>The Obama administration sought to re-establish relations with Cuba.  Some restrictions of the embargo have been loosened but the embargo on trade and tourism remains in place for now.</a:t>
            </a:r>
          </a:p>
        </p:txBody>
      </p:sp>
    </p:spTree>
    <p:extLst>
      <p:ext uri="{BB962C8B-B14F-4D97-AF65-F5344CB8AC3E}">
        <p14:creationId xmlns:p14="http://schemas.microsoft.com/office/powerpoint/2010/main" val="3647508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 parked in front of a building&#10;&#10;Description generated with very high confidence">
            <a:extLst>
              <a:ext uri="{FF2B5EF4-FFF2-40B4-BE49-F238E27FC236}">
                <a16:creationId xmlns:a16="http://schemas.microsoft.com/office/drawing/2014/main" xmlns="" id="{2312FC56-D3AC-4C01-A64F-FF2C47C8B19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0" y="0"/>
            <a:ext cx="12192000" cy="7322344"/>
          </a:xfrm>
          <a:prstGeom prst="rect">
            <a:avLst/>
          </a:prstGeom>
        </p:spPr>
      </p:pic>
      <p:sp>
        <p:nvSpPr>
          <p:cNvPr id="2" name="Rectangle 1"/>
          <p:cNvSpPr/>
          <p:nvPr/>
        </p:nvSpPr>
        <p:spPr>
          <a:xfrm>
            <a:off x="0" y="731520"/>
            <a:ext cx="12192000" cy="3170099"/>
          </a:xfrm>
          <a:prstGeom prst="rect">
            <a:avLst/>
          </a:prstGeom>
          <a:noFill/>
        </p:spPr>
        <p:txBody>
          <a:bodyPr wrap="square" lIns="91440" tIns="45720" rIns="91440" bIns="45720">
            <a:spAutoFit/>
          </a:bodyPr>
          <a:lstStyle/>
          <a:p>
            <a:pPr algn="ctr"/>
            <a:r>
              <a:rPr lang="en-US" sz="5000" b="1" dirty="0">
                <a:ln w="10160">
                  <a:solidFill>
                    <a:sysClr val="windowText" lastClr="000000"/>
                  </a:solidFill>
                  <a:prstDash val="solid"/>
                </a:ln>
                <a:solidFill>
                  <a:srgbClr val="FFFFFF"/>
                </a:solidFill>
              </a:rPr>
              <a:t>Due to the trade embargo, Cuba is a "living museum" of 1950s American Cadillacs, Chevrolets, etc. which have been kept running since the Revolution.</a:t>
            </a:r>
          </a:p>
        </p:txBody>
      </p:sp>
      <p:sp>
        <p:nvSpPr>
          <p:cNvPr id="5" name="5-Point Star 4">
            <a:hlinkClick r:id="rId5"/>
          </p:cNvPr>
          <p:cNvSpPr/>
          <p:nvPr/>
        </p:nvSpPr>
        <p:spPr>
          <a:xfrm>
            <a:off x="10363200" y="6449290"/>
            <a:ext cx="304800" cy="291061"/>
          </a:xfrm>
          <a:prstGeom prst="star5">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7" name="TextBox 6">
            <a:extLst>
              <a:ext uri="{FF2B5EF4-FFF2-40B4-BE49-F238E27FC236}">
                <a16:creationId xmlns:a16="http://schemas.microsoft.com/office/drawing/2014/main" xmlns="" id="{D4A5F50B-661B-49EA-B528-B7A3D22376D1}"/>
              </a:ext>
            </a:extLst>
          </p:cNvPr>
          <p:cNvSpPr txBox="1"/>
          <p:nvPr/>
        </p:nvSpPr>
        <p:spPr>
          <a:xfrm>
            <a:off x="8876714" y="6316394"/>
            <a:ext cx="3094892" cy="661181"/>
          </a:xfrm>
          <a:prstGeom prst="rect">
            <a:avLst/>
          </a:prstGeom>
          <a:solidFill>
            <a:schemeClr val="bg2">
              <a:lumMod val="25000"/>
            </a:schemeClr>
          </a:solidFill>
          <a:ln>
            <a:noFill/>
          </a:ln>
        </p:spPr>
        <p:txBody>
          <a:bodyPr wrap="square" rtlCol="0">
            <a:spAutoFit/>
          </a:bodyPr>
          <a:lstStyle/>
          <a:p>
            <a:endParaRPr lang="en-US" dirty="0"/>
          </a:p>
        </p:txBody>
      </p:sp>
    </p:spTree>
    <p:extLst>
      <p:ext uri="{BB962C8B-B14F-4D97-AF65-F5344CB8AC3E}">
        <p14:creationId xmlns:p14="http://schemas.microsoft.com/office/powerpoint/2010/main" val="13075997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15200" y="0"/>
            <a:ext cx="4876800" cy="6786473"/>
          </a:xfrm>
          <a:prstGeom prst="rect">
            <a:avLst/>
          </a:prstGeom>
          <a:noFill/>
        </p:spPr>
        <p:txBody>
          <a:bodyPr wrap="square" rtlCol="0">
            <a:spAutoFit/>
          </a:bodyPr>
          <a:lstStyle/>
          <a:p>
            <a:pPr algn="ctr"/>
            <a:r>
              <a:rPr lang="en-US" sz="4350" dirty="0">
                <a:solidFill>
                  <a:srgbClr val="7030A0"/>
                </a:solidFill>
              </a:rPr>
              <a:t>In 2008, after 49 years in power, Fidel Castro passed the Cuban presidency on to his younger brother, Raúl, due to Fidel’s failing health. On November 25, 2016, Fidel Castro passed away.</a:t>
            </a:r>
            <a:endParaRPr lang="en-US" sz="4350" dirty="0"/>
          </a:p>
        </p:txBody>
      </p:sp>
      <p:pic>
        <p:nvPicPr>
          <p:cNvPr id="3" name="Picture 2" descr="A person looking at the camera&#10;&#10;Description generated with very high confidence">
            <a:extLst>
              <a:ext uri="{FF2B5EF4-FFF2-40B4-BE49-F238E27FC236}">
                <a16:creationId xmlns:a16="http://schemas.microsoft.com/office/drawing/2014/main" xmlns="" id="{0AAE50E3-60C0-4C47-A6B4-9EA907A40B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0" y="0"/>
            <a:ext cx="7315200" cy="6858000"/>
          </a:xfrm>
          <a:prstGeom prst="rect">
            <a:avLst/>
          </a:prstGeom>
        </p:spPr>
      </p:pic>
    </p:spTree>
    <p:extLst>
      <p:ext uri="{BB962C8B-B14F-4D97-AF65-F5344CB8AC3E}">
        <p14:creationId xmlns:p14="http://schemas.microsoft.com/office/powerpoint/2010/main" val="3964534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 y="0"/>
            <a:ext cx="7118252" cy="4784501"/>
          </a:xfrm>
        </p:spPr>
      </p:pic>
      <p:sp>
        <p:nvSpPr>
          <p:cNvPr id="8" name="Content Placeholder 7"/>
          <p:cNvSpPr>
            <a:spLocks noGrp="1"/>
          </p:cNvSpPr>
          <p:nvPr>
            <p:ph sz="quarter" idx="4"/>
          </p:nvPr>
        </p:nvSpPr>
        <p:spPr>
          <a:xfrm>
            <a:off x="7118253" y="0"/>
            <a:ext cx="5073747" cy="6858000"/>
          </a:xfrm>
        </p:spPr>
        <p:txBody>
          <a:bodyPr>
            <a:normAutofit/>
          </a:bodyPr>
          <a:lstStyle/>
          <a:p>
            <a:pPr marL="0" indent="0">
              <a:buNone/>
            </a:pPr>
            <a:r>
              <a:rPr lang="en-US" dirty="0"/>
              <a:t>The Cuban government explains the meaning behind the flag as follows:</a:t>
            </a:r>
          </a:p>
          <a:p>
            <a:r>
              <a:rPr lang="en-US" dirty="0"/>
              <a:t>the </a:t>
            </a:r>
            <a:r>
              <a:rPr lang="en-US" b="1" dirty="0"/>
              <a:t>blue stripes </a:t>
            </a:r>
            <a:r>
              <a:rPr lang="en-US" dirty="0"/>
              <a:t>refer to the </a:t>
            </a:r>
            <a:r>
              <a:rPr lang="en-US" b="1" dirty="0"/>
              <a:t>three old divisions of the island</a:t>
            </a:r>
          </a:p>
          <a:p>
            <a:r>
              <a:rPr lang="en-US" dirty="0"/>
              <a:t> the two </a:t>
            </a:r>
            <a:r>
              <a:rPr lang="en-US" b="1" dirty="0"/>
              <a:t>white stripes </a:t>
            </a:r>
            <a:r>
              <a:rPr lang="en-US" dirty="0"/>
              <a:t>refer to the </a:t>
            </a:r>
            <a:r>
              <a:rPr lang="en-US" b="1" dirty="0"/>
              <a:t>strength of the independents’ ideal </a:t>
            </a:r>
          </a:p>
          <a:p>
            <a:r>
              <a:rPr lang="en-US" dirty="0"/>
              <a:t>the </a:t>
            </a:r>
            <a:r>
              <a:rPr lang="en-US" b="1" dirty="0"/>
              <a:t>red triangle </a:t>
            </a:r>
            <a:r>
              <a:rPr lang="en-US" dirty="0"/>
              <a:t>represents </a:t>
            </a:r>
            <a:r>
              <a:rPr lang="en-US" b="1" dirty="0"/>
              <a:t>equality, fraternity &amp; freedom</a:t>
            </a:r>
            <a:r>
              <a:rPr lang="en-US" dirty="0"/>
              <a:t>, as well as the </a:t>
            </a:r>
            <a:r>
              <a:rPr lang="en-US" b="1" dirty="0"/>
              <a:t>blood split </a:t>
            </a:r>
            <a:r>
              <a:rPr lang="en-US" dirty="0"/>
              <a:t>in the struggle for independence</a:t>
            </a:r>
          </a:p>
          <a:p>
            <a:r>
              <a:rPr lang="en-US" dirty="0"/>
              <a:t>the </a:t>
            </a:r>
            <a:r>
              <a:rPr lang="en-US" b="1" dirty="0"/>
              <a:t>lone star </a:t>
            </a:r>
            <a:r>
              <a:rPr lang="en-US" dirty="0"/>
              <a:t>symbolizes </a:t>
            </a:r>
            <a:r>
              <a:rPr lang="en-US" b="1" dirty="0"/>
              <a:t>freedom</a:t>
            </a:r>
          </a:p>
        </p:txBody>
      </p:sp>
    </p:spTree>
    <p:extLst>
      <p:ext uri="{BB962C8B-B14F-4D97-AF65-F5344CB8AC3E}">
        <p14:creationId xmlns:p14="http://schemas.microsoft.com/office/powerpoint/2010/main" val="1579131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0"/>
            <a:ext cx="9031458" cy="6858000"/>
          </a:xfrm>
        </p:spPr>
      </p:pic>
      <p:sp>
        <p:nvSpPr>
          <p:cNvPr id="6" name="Content Placeholder 5"/>
          <p:cNvSpPr>
            <a:spLocks noGrp="1"/>
          </p:cNvSpPr>
          <p:nvPr>
            <p:ph sz="quarter" idx="4"/>
          </p:nvPr>
        </p:nvSpPr>
        <p:spPr>
          <a:xfrm>
            <a:off x="9031458" y="0"/>
            <a:ext cx="3160542" cy="6858000"/>
          </a:xfrm>
        </p:spPr>
        <p:txBody>
          <a:bodyPr>
            <a:normAutofit/>
          </a:bodyPr>
          <a:lstStyle/>
          <a:p>
            <a:pPr marL="0" indent="0">
              <a:lnSpc>
                <a:spcPct val="100000"/>
              </a:lnSpc>
              <a:spcBef>
                <a:spcPts val="0"/>
              </a:spcBef>
              <a:buNone/>
            </a:pPr>
            <a:r>
              <a:rPr lang="en-US" dirty="0"/>
              <a:t>Cuba was a territory of Spain since Christopher Columbus’ landing in 1492 until the end of the Spanish American War in 1898, when it became a US territory.</a:t>
            </a:r>
          </a:p>
          <a:p>
            <a:pPr marL="0" indent="0">
              <a:lnSpc>
                <a:spcPct val="100000"/>
              </a:lnSpc>
              <a:spcBef>
                <a:spcPts val="0"/>
              </a:spcBef>
              <a:buNone/>
            </a:pPr>
            <a:r>
              <a:rPr lang="en-US" b="1" dirty="0"/>
              <a:t>May 20, 1902</a:t>
            </a:r>
          </a:p>
          <a:p>
            <a:pPr marL="0" indent="0">
              <a:lnSpc>
                <a:spcPct val="100000"/>
              </a:lnSpc>
              <a:spcBef>
                <a:spcPts val="0"/>
              </a:spcBef>
              <a:buNone/>
            </a:pPr>
            <a:r>
              <a:rPr lang="en-US" dirty="0"/>
              <a:t>commemorates </a:t>
            </a:r>
          </a:p>
          <a:p>
            <a:pPr marL="0" indent="0">
              <a:lnSpc>
                <a:spcPct val="100000"/>
              </a:lnSpc>
              <a:spcBef>
                <a:spcPts val="0"/>
              </a:spcBef>
              <a:buNone/>
            </a:pPr>
            <a:r>
              <a:rPr lang="en-US" dirty="0"/>
              <a:t>Cuba's formal </a:t>
            </a:r>
          </a:p>
          <a:p>
            <a:pPr marL="0" indent="0">
              <a:lnSpc>
                <a:spcPct val="100000"/>
              </a:lnSpc>
              <a:spcBef>
                <a:spcPts val="0"/>
              </a:spcBef>
              <a:buNone/>
            </a:pPr>
            <a:r>
              <a:rPr lang="en-US" b="1" dirty="0"/>
              <a:t>independence</a:t>
            </a:r>
            <a:r>
              <a:rPr lang="en-US" dirty="0"/>
              <a:t> from the United States.</a:t>
            </a:r>
          </a:p>
        </p:txBody>
      </p:sp>
    </p:spTree>
    <p:extLst>
      <p:ext uri="{BB962C8B-B14F-4D97-AF65-F5344CB8AC3E}">
        <p14:creationId xmlns:p14="http://schemas.microsoft.com/office/powerpoint/2010/main" val="16186465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04552"/>
          </a:xfrm>
        </p:spPr>
        <p:txBody>
          <a:bodyPr>
            <a:normAutofit/>
          </a:bodyPr>
          <a:lstStyle/>
          <a:p>
            <a:r>
              <a:rPr lang="en-US" dirty="0"/>
              <a:t>Música de Cuba</a:t>
            </a:r>
            <a:br>
              <a:rPr lang="en-US" dirty="0"/>
            </a:br>
            <a:r>
              <a:rPr lang="en-US" sz="1700" dirty="0">
                <a:hlinkClick r:id="rId3"/>
              </a:rPr>
              <a:t>http://www.worldmusic.net/guide/music-of-cuba/</a:t>
            </a:r>
            <a:r>
              <a:rPr lang="en-US" sz="1700" dirty="0"/>
              <a:t> </a:t>
            </a:r>
          </a:p>
        </p:txBody>
      </p:sp>
      <p:sp>
        <p:nvSpPr>
          <p:cNvPr id="3" name="Content Placeholder 2"/>
          <p:cNvSpPr>
            <a:spLocks noGrp="1"/>
          </p:cNvSpPr>
          <p:nvPr>
            <p:ph sz="half" idx="1"/>
          </p:nvPr>
        </p:nvSpPr>
        <p:spPr>
          <a:xfrm>
            <a:off x="0" y="1027136"/>
            <a:ext cx="12192000" cy="5830864"/>
          </a:xfrm>
        </p:spPr>
        <p:txBody>
          <a:bodyPr>
            <a:noAutofit/>
          </a:bodyPr>
          <a:lstStyle/>
          <a:p>
            <a:r>
              <a:rPr lang="en-US" sz="3000" dirty="0"/>
              <a:t>Cuba is the most important source of music in Latin America. The island has produced dance music that has traveled all over the world. At home music is inseparable from Cuba’s daily life &amp; history. </a:t>
            </a:r>
          </a:p>
          <a:p>
            <a:r>
              <a:rPr lang="en-US" sz="3000" dirty="0"/>
              <a:t>The Spanish imported African slaves to Cuba until the 1880s. Cuban music has deep roots in African ritual &amp; rhythms. By contrast, there is almost no influence from the pre-Hispanic tribes that were effectively obliterated by Spanish colonization.</a:t>
            </a:r>
          </a:p>
          <a:p>
            <a:r>
              <a:rPr lang="en-US" sz="3000" dirty="0"/>
              <a:t>By the 1840s, Africans constituted half of Cuba’s population. They asserted their distinct cultural identities through cult religions. The complex rhythms from these cults are the heartbeat of Cuban popular music. The physical &amp; emotional intensity of Cuban music comes from African ritual cults.</a:t>
            </a:r>
          </a:p>
        </p:txBody>
      </p:sp>
    </p:spTree>
    <p:extLst>
      <p:ext uri="{BB962C8B-B14F-4D97-AF65-F5344CB8AC3E}">
        <p14:creationId xmlns:p14="http://schemas.microsoft.com/office/powerpoint/2010/main" val="2952540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84738"/>
          </a:xfrm>
        </p:spPr>
        <p:txBody>
          <a:bodyPr>
            <a:normAutofit/>
          </a:bodyPr>
          <a:lstStyle/>
          <a:p>
            <a:r>
              <a:rPr lang="en-US" dirty="0"/>
              <a:t>Son Cubano</a:t>
            </a:r>
            <a:br>
              <a:rPr lang="en-US" dirty="0"/>
            </a:br>
            <a:endParaRPr lang="en-US" sz="1800" dirty="0"/>
          </a:p>
        </p:txBody>
      </p:sp>
      <p:sp>
        <p:nvSpPr>
          <p:cNvPr id="4" name="Content Placeholder 3"/>
          <p:cNvSpPr>
            <a:spLocks noGrp="1"/>
          </p:cNvSpPr>
          <p:nvPr>
            <p:ph sz="half" idx="1"/>
          </p:nvPr>
        </p:nvSpPr>
        <p:spPr>
          <a:xfrm>
            <a:off x="6891104" y="0"/>
            <a:ext cx="5300896" cy="4768948"/>
          </a:xfrm>
        </p:spPr>
        <p:txBody>
          <a:bodyPr>
            <a:normAutofit/>
          </a:bodyPr>
          <a:lstStyle/>
          <a:p>
            <a:r>
              <a:rPr lang="en-US" dirty="0"/>
              <a:t>A few instrumentalists furthered the son sound adding congas &amp; more trumpet &amp; percussion. </a:t>
            </a:r>
          </a:p>
          <a:p>
            <a:endParaRPr lang="en-US" dirty="0"/>
          </a:p>
        </p:txBody>
      </p:sp>
      <p:sp>
        <p:nvSpPr>
          <p:cNvPr id="6" name="Content Placeholder 3"/>
          <p:cNvSpPr>
            <a:spLocks noGrp="1"/>
          </p:cNvSpPr>
          <p:nvPr>
            <p:ph sz="half" idx="2"/>
          </p:nvPr>
        </p:nvSpPr>
        <p:spPr>
          <a:xfrm>
            <a:off x="26874" y="745588"/>
            <a:ext cx="6019800" cy="6410839"/>
          </a:xfrm>
        </p:spPr>
        <p:txBody>
          <a:bodyPr>
            <a:normAutofit/>
          </a:bodyPr>
          <a:lstStyle/>
          <a:p>
            <a:r>
              <a:rPr lang="en-US" sz="3000" dirty="0"/>
              <a:t>Son is the predominant musical force in Cuba and the symbol of the island. Structurally, there are two parts: an opening verse followed by a montuno section in which the improvising singer is answered by a chorus. </a:t>
            </a:r>
            <a:r>
              <a:rPr lang="en-US" sz="3000" dirty="0" err="1"/>
              <a:t>Sones</a:t>
            </a:r>
            <a:r>
              <a:rPr lang="en-US" sz="3000" dirty="0"/>
              <a:t> are centered upon a clave rhythm.</a:t>
            </a:r>
          </a:p>
          <a:p>
            <a:r>
              <a:rPr lang="en-US" sz="3000" dirty="0"/>
              <a:t>In the late 1920s, a trumpet was added and the son began to swing.</a:t>
            </a:r>
          </a:p>
          <a:p>
            <a:r>
              <a:rPr lang="en-US" sz="3000" dirty="0"/>
              <a:t>By the 1940s, Cuban son had become part of the main-stream popular music in North and South America as well as the Caribbean.</a:t>
            </a:r>
          </a:p>
          <a:p>
            <a:endParaRPr lang="en-US" sz="3000" dirty="0"/>
          </a:p>
        </p:txBody>
      </p:sp>
      <p:pic>
        <p:nvPicPr>
          <p:cNvPr id="5" name="Picture 4">
            <a:extLst>
              <a:ext uri="{FF2B5EF4-FFF2-40B4-BE49-F238E27FC236}">
                <a16:creationId xmlns:a16="http://schemas.microsoft.com/office/drawing/2014/main" xmlns="" id="{78B2F19D-AEDC-4133-BFD3-7D84FFE9189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884413" y="1420837"/>
            <a:ext cx="6307588" cy="5437163"/>
          </a:xfrm>
          <a:prstGeom prst="rect">
            <a:avLst/>
          </a:prstGeom>
        </p:spPr>
      </p:pic>
    </p:spTree>
    <p:extLst>
      <p:ext uri="{BB962C8B-B14F-4D97-AF65-F5344CB8AC3E}">
        <p14:creationId xmlns:p14="http://schemas.microsoft.com/office/powerpoint/2010/main" val="978115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98553-4117-46B7-A5F2-3C7B5E27FACB}"/>
              </a:ext>
            </a:extLst>
          </p:cNvPr>
          <p:cNvSpPr>
            <a:spLocks noGrp="1"/>
          </p:cNvSpPr>
          <p:nvPr>
            <p:ph type="title"/>
          </p:nvPr>
        </p:nvSpPr>
        <p:spPr>
          <a:xfrm>
            <a:off x="0" y="1"/>
            <a:ext cx="10515600" cy="900332"/>
          </a:xfrm>
        </p:spPr>
        <p:txBody>
          <a:bodyPr>
            <a:normAutofit/>
          </a:bodyPr>
          <a:lstStyle/>
          <a:p>
            <a:r>
              <a:rPr lang="es-ES" dirty="0"/>
              <a:t>Los Claves</a:t>
            </a:r>
            <a:br>
              <a:rPr lang="es-ES" dirty="0"/>
            </a:br>
            <a:r>
              <a:rPr lang="en-US" sz="1100" dirty="0">
                <a:hlinkClick r:id="rId4"/>
              </a:rPr>
              <a:t>https://www.youtube.com/watch?v=yaRJM76b8dA</a:t>
            </a:r>
            <a:r>
              <a:rPr lang="en-US" sz="1100" dirty="0"/>
              <a:t> at 1:06min </a:t>
            </a:r>
          </a:p>
        </p:txBody>
      </p:sp>
      <p:pic>
        <p:nvPicPr>
          <p:cNvPr id="5" name="yaRJM76b8dA">
            <a:hlinkClick r:id="" action="ppaction://media"/>
            <a:extLst>
              <a:ext uri="{FF2B5EF4-FFF2-40B4-BE49-F238E27FC236}">
                <a16:creationId xmlns:a16="http://schemas.microsoft.com/office/drawing/2014/main" xmlns="" id="{038B8175-7523-4CAD-9850-C49FBC4B25F6}"/>
              </a:ext>
            </a:extLst>
          </p:cNvPr>
          <p:cNvPicPr>
            <a:picLocks noGrp="1" noRot="1" noChangeAspect="1"/>
          </p:cNvPicPr>
          <p:nvPr>
            <p:ph sz="half" idx="1"/>
            <a:videoFile r:link="rId1"/>
          </p:nvPr>
        </p:nvPicPr>
        <p:blipFill>
          <a:blip r:embed="rId5"/>
          <a:stretch>
            <a:fillRect/>
          </a:stretch>
        </p:blipFill>
        <p:spPr>
          <a:xfrm>
            <a:off x="0" y="900333"/>
            <a:ext cx="6114756" cy="5957667"/>
          </a:xfrm>
          <a:prstGeom prst="rect">
            <a:avLst/>
          </a:prstGeom>
        </p:spPr>
      </p:pic>
      <p:sp>
        <p:nvSpPr>
          <p:cNvPr id="4" name="Content Placeholder 3">
            <a:extLst>
              <a:ext uri="{FF2B5EF4-FFF2-40B4-BE49-F238E27FC236}">
                <a16:creationId xmlns:a16="http://schemas.microsoft.com/office/drawing/2014/main" xmlns="" id="{C6E521A0-3811-451F-B9CA-95C14127FDB7}"/>
              </a:ext>
            </a:extLst>
          </p:cNvPr>
          <p:cNvSpPr>
            <a:spLocks noGrp="1"/>
          </p:cNvSpPr>
          <p:nvPr>
            <p:ph sz="half" idx="2"/>
          </p:nvPr>
        </p:nvSpPr>
        <p:spPr>
          <a:xfrm>
            <a:off x="6114756" y="0"/>
            <a:ext cx="6077244" cy="5655212"/>
          </a:xfrm>
        </p:spPr>
        <p:txBody>
          <a:bodyPr>
            <a:normAutofit/>
          </a:bodyPr>
          <a:lstStyle/>
          <a:p>
            <a:r>
              <a:rPr lang="en-US" dirty="0"/>
              <a:t>Constructed from two pieces of wood, the claves are a percussion instrument made from the type of hardwood used in the construction of boats: rosewood, </a:t>
            </a:r>
            <a:r>
              <a:rPr lang="en-US" dirty="0" err="1"/>
              <a:t>ebany</a:t>
            </a:r>
            <a:r>
              <a:rPr lang="en-US" dirty="0"/>
              <a:t>, or granadilla. Upon striking one cylinder with the other a sound is produced which rises over all the other instruments, carries the rhythm, directs the melody and the steps of the dancers. The use of the claves began long ago in Cuba. </a:t>
            </a:r>
          </a:p>
          <a:p>
            <a:endParaRPr lang="en-US" dirty="0"/>
          </a:p>
        </p:txBody>
      </p:sp>
      <p:pic>
        <p:nvPicPr>
          <p:cNvPr id="6" name="Picture 5">
            <a:extLst>
              <a:ext uri="{FF2B5EF4-FFF2-40B4-BE49-F238E27FC236}">
                <a16:creationId xmlns:a16="http://schemas.microsoft.com/office/drawing/2014/main" xmlns="" id="{0DAE3BEC-99FB-424C-862F-B3E866161360}"/>
              </a:ext>
            </a:extLst>
          </p:cNvPr>
          <p:cNvPicPr>
            <a:picLocks noChangeAspect="1"/>
          </p:cNvPicPr>
          <p:nvPr/>
        </p:nvPicPr>
        <p:blipFill>
          <a:blip r:embed="rId6"/>
          <a:stretch>
            <a:fillRect/>
          </a:stretch>
        </p:blipFill>
        <p:spPr>
          <a:xfrm>
            <a:off x="8707979" y="4260879"/>
            <a:ext cx="3615241" cy="2597121"/>
          </a:xfrm>
          <a:prstGeom prst="rect">
            <a:avLst/>
          </a:prstGeom>
        </p:spPr>
      </p:pic>
    </p:spTree>
    <p:extLst>
      <p:ext uri="{BB962C8B-B14F-4D97-AF65-F5344CB8AC3E}">
        <p14:creationId xmlns:p14="http://schemas.microsoft.com/office/powerpoint/2010/main" val="3771395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5" name="Content Placeholder 4" descr="Graffiti on a wall&#10;&#10;Description generated with high confidence">
            <a:hlinkClick r:id="rId3" tooltip="Salsa, Marc Anthony"/>
            <a:extLst>
              <a:ext uri="{FF2B5EF4-FFF2-40B4-BE49-F238E27FC236}">
                <a16:creationId xmlns:a16="http://schemas.microsoft.com/office/drawing/2014/main" xmlns="" id="{28644BA2-687B-4E1C-B512-2301FAB7755C}"/>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5907" b="19342"/>
          <a:stretch/>
        </p:blipFill>
        <p:spPr>
          <a:xfrm>
            <a:off x="20" y="10"/>
            <a:ext cx="12191980" cy="6857990"/>
          </a:xfrm>
          <a:prstGeom prst="rect">
            <a:avLst/>
          </a:prstGeom>
        </p:spPr>
      </p:pic>
    </p:spTree>
    <p:extLst>
      <p:ext uri="{BB962C8B-B14F-4D97-AF65-F5344CB8AC3E}">
        <p14:creationId xmlns:p14="http://schemas.microsoft.com/office/powerpoint/2010/main" val="2443472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3104" y="0"/>
            <a:ext cx="3019425" cy="4000500"/>
          </a:xfrm>
          <a:prstGeom prst="rect">
            <a:avLst/>
          </a:prstGeom>
        </p:spPr>
      </p:pic>
      <p:sp>
        <p:nvSpPr>
          <p:cNvPr id="3" name="Title 2"/>
          <p:cNvSpPr>
            <a:spLocks noGrp="1"/>
          </p:cNvSpPr>
          <p:nvPr>
            <p:ph type="title"/>
          </p:nvPr>
        </p:nvSpPr>
        <p:spPr/>
        <p:txBody>
          <a:bodyPr/>
          <a:lstStyle/>
          <a:p>
            <a:endParaRPr lang="en-US"/>
          </a:p>
        </p:txBody>
      </p:sp>
      <p:sp>
        <p:nvSpPr>
          <p:cNvPr id="4" name="Content Placeholder 3"/>
          <p:cNvSpPr>
            <a:spLocks noGrp="1"/>
          </p:cNvSpPr>
          <p:nvPr>
            <p:ph sz="half" idx="1"/>
          </p:nvPr>
        </p:nvSpPr>
        <p:spPr>
          <a:xfrm>
            <a:off x="0" y="3899124"/>
            <a:ext cx="12192000" cy="4351338"/>
          </a:xfrm>
        </p:spPr>
        <p:txBody>
          <a:bodyPr/>
          <a:lstStyle/>
          <a:p>
            <a:pPr algn="ctr"/>
            <a:r>
              <a:rPr lang="en-US" dirty="0"/>
              <a:t>What is Hispanic Heritage Month?</a:t>
            </a:r>
          </a:p>
          <a:p>
            <a:pPr algn="ctr"/>
            <a:r>
              <a:rPr lang="en-US" dirty="0" smtClean="0"/>
              <a:t>Who celebrates Hispanic Heritage Month?</a:t>
            </a:r>
          </a:p>
          <a:p>
            <a:pPr algn="ctr"/>
            <a:r>
              <a:rPr lang="en-US" dirty="0" smtClean="0"/>
              <a:t>When is Hispanic Heritage Month?</a:t>
            </a:r>
          </a:p>
        </p:txBody>
      </p:sp>
      <p:pic>
        <p:nvPicPr>
          <p:cNvPr id="6" name="ggiPm8NrMxg"/>
          <p:cNvPicPr>
            <a:picLocks noRot="1" noChangeAspect="1"/>
          </p:cNvPicPr>
          <p:nvPr>
            <a:videoFile r:link="rId1"/>
          </p:nvPr>
        </p:nvPicPr>
        <p:blipFill>
          <a:blip r:embed="rId5"/>
          <a:stretch>
            <a:fillRect/>
          </a:stretch>
        </p:blipFill>
        <p:spPr>
          <a:xfrm>
            <a:off x="9186332" y="0"/>
            <a:ext cx="3005668" cy="1690688"/>
          </a:xfrm>
          <a:prstGeom prst="rect">
            <a:avLst/>
          </a:prstGeom>
        </p:spPr>
      </p:pic>
    </p:spTree>
    <p:extLst>
      <p:ext uri="{BB962C8B-B14F-4D97-AF65-F5344CB8AC3E}">
        <p14:creationId xmlns:p14="http://schemas.microsoft.com/office/powerpoint/2010/main" val="9257834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Youtube</a:t>
            </a:r>
            <a:r>
              <a:rPr lang="en-US" dirty="0"/>
              <a:t> resources for salsa music</a:t>
            </a:r>
          </a:p>
        </p:txBody>
      </p:sp>
      <p:sp>
        <p:nvSpPr>
          <p:cNvPr id="3" name="Content Placeholder 2"/>
          <p:cNvSpPr>
            <a:spLocks noGrp="1"/>
          </p:cNvSpPr>
          <p:nvPr>
            <p:ph idx="1"/>
          </p:nvPr>
        </p:nvSpPr>
        <p:spPr/>
        <p:txBody>
          <a:bodyPr/>
          <a:lstStyle/>
          <a:p>
            <a:r>
              <a:rPr lang="en-US" dirty="0">
                <a:hlinkClick r:id="rId3"/>
              </a:rPr>
              <a:t>https://www.youtube.com/watch?v=PEGMxMmWSVM</a:t>
            </a:r>
            <a:r>
              <a:rPr lang="en-US" dirty="0"/>
              <a:t> (son Cubano in the streets)</a:t>
            </a:r>
          </a:p>
          <a:p>
            <a:endParaRPr lang="en-US" dirty="0"/>
          </a:p>
          <a:p>
            <a:r>
              <a:rPr lang="en-US" dirty="0">
                <a:hlinkClick r:id="rId4"/>
              </a:rPr>
              <a:t>https://www.youtube.com/watch?v=alUhI7WUnh4</a:t>
            </a:r>
            <a:r>
              <a:rPr lang="en-US" dirty="0"/>
              <a:t> (</a:t>
            </a:r>
            <a:r>
              <a:rPr lang="en-US" dirty="0" err="1"/>
              <a:t>vivir</a:t>
            </a:r>
            <a:r>
              <a:rPr lang="en-US" dirty="0"/>
              <a:t> mi </a:t>
            </a:r>
            <a:r>
              <a:rPr lang="en-US" dirty="0" err="1"/>
              <a:t>vida</a:t>
            </a:r>
            <a:r>
              <a:rPr lang="en-US" dirty="0"/>
              <a:t>)</a:t>
            </a:r>
          </a:p>
          <a:p>
            <a:endParaRPr lang="en-US" dirty="0"/>
          </a:p>
          <a:p>
            <a:r>
              <a:rPr lang="en-US" dirty="0">
                <a:hlinkClick r:id="rId5"/>
              </a:rPr>
              <a:t>https://www.youtube.com/watch?v=0fgvv5_Ys0k</a:t>
            </a:r>
            <a:r>
              <a:rPr lang="en-US" dirty="0"/>
              <a:t> (Christina Aguilera slow salsa mix song)</a:t>
            </a:r>
          </a:p>
        </p:txBody>
      </p:sp>
    </p:spTree>
    <p:extLst>
      <p:ext uri="{BB962C8B-B14F-4D97-AF65-F5344CB8AC3E}">
        <p14:creationId xmlns:p14="http://schemas.microsoft.com/office/powerpoint/2010/main" val="1152654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410700" cy="948087"/>
          </a:xfrm>
        </p:spPr>
        <p:txBody>
          <a:bodyPr>
            <a:noAutofit/>
          </a:bodyPr>
          <a:lstStyle/>
          <a:p>
            <a:r>
              <a:rPr lang="en-US" sz="7500" b="1" dirty="0"/>
              <a:t>Hoy </a:t>
            </a:r>
            <a:r>
              <a:rPr lang="en-US" sz="7500" b="1" dirty="0" err="1"/>
              <a:t>vamos</a:t>
            </a:r>
            <a:r>
              <a:rPr lang="en-US" sz="7500" b="1" dirty="0"/>
              <a:t> a…</a:t>
            </a:r>
          </a:p>
        </p:txBody>
      </p:sp>
      <p:sp>
        <p:nvSpPr>
          <p:cNvPr id="3" name="Content Placeholder 2"/>
          <p:cNvSpPr>
            <a:spLocks noGrp="1"/>
          </p:cNvSpPr>
          <p:nvPr>
            <p:ph idx="1"/>
          </p:nvPr>
        </p:nvSpPr>
        <p:spPr>
          <a:xfrm>
            <a:off x="-10542" y="965824"/>
            <a:ext cx="9154542" cy="5892176"/>
          </a:xfrm>
        </p:spPr>
        <p:txBody>
          <a:bodyPr>
            <a:noAutofit/>
          </a:bodyPr>
          <a:lstStyle/>
          <a:p>
            <a:pPr marL="291465" indent="-257175"/>
            <a:r>
              <a:rPr lang="en-US" sz="3200" dirty="0" err="1"/>
              <a:t>Hacer</a:t>
            </a:r>
            <a:r>
              <a:rPr lang="en-US" sz="3200" dirty="0"/>
              <a:t> el </a:t>
            </a:r>
            <a:r>
              <a:rPr lang="en-US" sz="3200" dirty="0" err="1"/>
              <a:t>trabajo</a:t>
            </a:r>
            <a:r>
              <a:rPr lang="en-US" sz="3200" dirty="0"/>
              <a:t> de la </a:t>
            </a:r>
            <a:r>
              <a:rPr lang="en-US" sz="3200" dirty="0" err="1"/>
              <a:t>campana</a:t>
            </a:r>
            <a:endParaRPr lang="en-US" sz="3200" dirty="0"/>
          </a:p>
          <a:p>
            <a:pPr marL="291465" indent="-257175"/>
            <a:r>
              <a:rPr lang="es-ES" sz="3200" dirty="0"/>
              <a:t>Aprender de </a:t>
            </a:r>
            <a:r>
              <a:rPr lang="es-ES" sz="3200" dirty="0" err="1"/>
              <a:t>Hispanic</a:t>
            </a:r>
            <a:r>
              <a:rPr lang="es-ES" sz="3200" dirty="0"/>
              <a:t> </a:t>
            </a:r>
            <a:r>
              <a:rPr lang="es-ES" sz="3200" dirty="0" err="1"/>
              <a:t>Heritage</a:t>
            </a:r>
            <a:r>
              <a:rPr lang="es-ES" sz="3200" dirty="0"/>
              <a:t> </a:t>
            </a:r>
            <a:r>
              <a:rPr lang="es-ES" sz="3200" dirty="0" err="1"/>
              <a:t>Month</a:t>
            </a:r>
            <a:endParaRPr lang="es-ES" sz="3200" dirty="0"/>
          </a:p>
          <a:p>
            <a:pPr marL="291465" indent="-257175"/>
            <a:r>
              <a:rPr lang="es-ES" sz="3200" dirty="0"/>
              <a:t>Aprender de Las Antillas:</a:t>
            </a:r>
          </a:p>
          <a:p>
            <a:pPr marL="748665" lvl="1" indent="-257175"/>
            <a:r>
              <a:rPr lang="es-ES" sz="2600" dirty="0"/>
              <a:t>Puerto Rico</a:t>
            </a:r>
          </a:p>
          <a:p>
            <a:pPr marL="748665" lvl="1" indent="-257175"/>
            <a:r>
              <a:rPr lang="es-ES" sz="2600" dirty="0"/>
              <a:t>La República Dominicana</a:t>
            </a:r>
          </a:p>
          <a:p>
            <a:pPr marL="748665" lvl="1" indent="-257175"/>
            <a:r>
              <a:rPr lang="es-ES" sz="2600" dirty="0"/>
              <a:t>Cuba</a:t>
            </a:r>
            <a:endParaRPr lang="en-US" sz="2600" dirty="0"/>
          </a:p>
        </p:txBody>
      </p:sp>
      <p:pic>
        <p:nvPicPr>
          <p:cNvPr id="6" name="Picture 5"/>
          <p:cNvPicPr>
            <a:picLocks noChangeAspect="1"/>
          </p:cNvPicPr>
          <p:nvPr/>
        </p:nvPicPr>
        <p:blipFill>
          <a:blip r:embed="rId3"/>
          <a:stretch>
            <a:fillRect/>
          </a:stretch>
        </p:blipFill>
        <p:spPr>
          <a:xfrm>
            <a:off x="9410701" y="4341757"/>
            <a:ext cx="2760264" cy="2498507"/>
          </a:xfrm>
          <a:prstGeom prst="rect">
            <a:avLst/>
          </a:prstGeom>
        </p:spPr>
      </p:pic>
      <p:sp>
        <p:nvSpPr>
          <p:cNvPr id="8" name="TextBox 7"/>
          <p:cNvSpPr txBox="1"/>
          <p:nvPr/>
        </p:nvSpPr>
        <p:spPr>
          <a:xfrm>
            <a:off x="9256541" y="6193933"/>
            <a:ext cx="1872208" cy="646331"/>
          </a:xfrm>
          <a:prstGeom prst="rect">
            <a:avLst/>
          </a:prstGeom>
          <a:noFill/>
        </p:spPr>
        <p:txBody>
          <a:bodyPr wrap="square" rtlCol="0">
            <a:spAutoFit/>
          </a:bodyPr>
          <a:lstStyle/>
          <a:p>
            <a:r>
              <a:rPr lang="en-US" dirty="0">
                <a:solidFill>
                  <a:prstClr val="black"/>
                </a:solidFill>
                <a:latin typeface="Calibri" panose="020F0502020204030204"/>
              </a:rPr>
              <a:t>2.1, 2.2, 3.1, 3.2, 4.1, 4.2, &amp; 5.1</a:t>
            </a:r>
          </a:p>
        </p:txBody>
      </p:sp>
    </p:spTree>
    <p:extLst>
      <p:ext uri="{BB962C8B-B14F-4D97-AF65-F5344CB8AC3E}">
        <p14:creationId xmlns:p14="http://schemas.microsoft.com/office/powerpoint/2010/main" val="4253633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END</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1331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4E5E4E6-0697-4008-BD88-F38A7645ED7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 y="-1"/>
            <a:ext cx="12192001" cy="6874565"/>
          </a:xfrm>
          <a:prstGeom prst="rect">
            <a:avLst/>
          </a:prstGeom>
        </p:spPr>
      </p:pic>
      <p:sp>
        <p:nvSpPr>
          <p:cNvPr id="5" name="TextBox 4"/>
          <p:cNvSpPr txBox="1"/>
          <p:nvPr/>
        </p:nvSpPr>
        <p:spPr>
          <a:xfrm>
            <a:off x="1166190" y="1077754"/>
            <a:ext cx="10124661" cy="4154984"/>
          </a:xfrm>
          <a:prstGeom prst="rect">
            <a:avLst/>
          </a:prstGeom>
          <a:noFill/>
        </p:spPr>
        <p:txBody>
          <a:bodyPr wrap="square" rtlCol="0">
            <a:spAutoFit/>
          </a:bodyPr>
          <a:lstStyle/>
          <a:p>
            <a:pPr algn="ctr"/>
            <a:r>
              <a:rPr lang="en-US" sz="6600" b="1" dirty="0"/>
              <a:t>Hispanic Heritage Month is a US celebration &amp; takes place each year from September 15 – October 15.</a:t>
            </a:r>
          </a:p>
        </p:txBody>
      </p:sp>
    </p:spTree>
    <p:extLst>
      <p:ext uri="{BB962C8B-B14F-4D97-AF65-F5344CB8AC3E}">
        <p14:creationId xmlns:p14="http://schemas.microsoft.com/office/powerpoint/2010/main" val="2793420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colorful background&#10;&#10;Description generated with high confidence">
            <a:extLst>
              <a:ext uri="{FF2B5EF4-FFF2-40B4-BE49-F238E27FC236}">
                <a16:creationId xmlns:a16="http://schemas.microsoft.com/office/drawing/2014/main" xmlns="" id="{72AAAB44-9FD4-4F01-8B69-155BBBC8C4BF}"/>
              </a:ext>
            </a:extLst>
          </p:cNvPr>
          <p:cNvPicPr>
            <a:picLocks noChangeAspect="1"/>
          </p:cNvPicPr>
          <p:nvPr/>
        </p:nvPicPr>
        <p:blipFill>
          <a:blip r:embed="rId3">
            <a:lum bright="70000" contrast="-70000"/>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0" y="0"/>
            <a:ext cx="12192000" cy="6877828"/>
          </a:xfrm>
          <a:prstGeom prst="rect">
            <a:avLst/>
          </a:prstGeom>
        </p:spPr>
      </p:pic>
      <p:sp>
        <p:nvSpPr>
          <p:cNvPr id="5" name="TextBox 4"/>
          <p:cNvSpPr txBox="1"/>
          <p:nvPr/>
        </p:nvSpPr>
        <p:spPr>
          <a:xfrm>
            <a:off x="1808871" y="1426698"/>
            <a:ext cx="9304606" cy="4401205"/>
          </a:xfrm>
          <a:prstGeom prst="rect">
            <a:avLst/>
          </a:prstGeom>
          <a:noFill/>
        </p:spPr>
        <p:txBody>
          <a:bodyPr wrap="square" rtlCol="0">
            <a:spAutoFit/>
          </a:bodyPr>
          <a:lstStyle/>
          <a:p>
            <a:pPr algn="ctr"/>
            <a:r>
              <a:rPr lang="en-US" sz="4000" b="1" dirty="0"/>
              <a:t>The observation started in 1968 as </a:t>
            </a:r>
            <a:r>
              <a:rPr lang="en-US" sz="4000" b="1" i="1" dirty="0"/>
              <a:t>Hispanic Heritage Week </a:t>
            </a:r>
            <a:r>
              <a:rPr lang="en-US" sz="4000" b="1" dirty="0"/>
              <a:t>under President Lyndon Johnson &amp; was expanded by President Ronald Reagan to cover a 30-day period starting on September 15 &amp; ending on October 15. It was enacted into law on August 17, 1988.</a:t>
            </a:r>
          </a:p>
        </p:txBody>
      </p:sp>
    </p:spTree>
    <p:extLst>
      <p:ext uri="{BB962C8B-B14F-4D97-AF65-F5344CB8AC3E}">
        <p14:creationId xmlns:p14="http://schemas.microsoft.com/office/powerpoint/2010/main" val="1632760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xmlns="" id="{BCE6669B-F069-4AFB-BE8C-2A00543EB4BE}"/>
              </a:ext>
            </a:extLst>
          </p:cNvPr>
          <p:cNvPicPr>
            <a:picLocks noChangeAspect="1"/>
          </p:cNvPicPr>
          <p:nvPr/>
        </p:nvPicPr>
        <p:blipFill>
          <a:blip r:embed="rId3">
            <a:lum bright="70000" contrast="-70000"/>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0" y="0"/>
            <a:ext cx="12192000" cy="8544000"/>
          </a:xfrm>
          <a:prstGeom prst="rect">
            <a:avLst/>
          </a:prstGeom>
        </p:spPr>
      </p:pic>
      <p:sp>
        <p:nvSpPr>
          <p:cNvPr id="6" name="TextBox 5">
            <a:extLst>
              <a:ext uri="{FF2B5EF4-FFF2-40B4-BE49-F238E27FC236}">
                <a16:creationId xmlns:a16="http://schemas.microsoft.com/office/drawing/2014/main" xmlns="" id="{9AA9B718-0144-4F95-A0D7-5AD256624740}"/>
              </a:ext>
            </a:extLst>
          </p:cNvPr>
          <p:cNvSpPr txBox="1"/>
          <p:nvPr/>
        </p:nvSpPr>
        <p:spPr>
          <a:xfrm>
            <a:off x="8577943" y="275771"/>
            <a:ext cx="3280228" cy="5573486"/>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1524000" y="832499"/>
            <a:ext cx="9144000" cy="5016758"/>
          </a:xfrm>
          <a:prstGeom prst="rect">
            <a:avLst/>
          </a:prstGeom>
          <a:noFill/>
        </p:spPr>
        <p:txBody>
          <a:bodyPr wrap="square" rtlCol="0">
            <a:spAutoFit/>
          </a:bodyPr>
          <a:lstStyle/>
          <a:p>
            <a:pPr algn="ctr"/>
            <a:r>
              <a:rPr lang="en-US" sz="4000" dirty="0"/>
              <a:t>September 15 was chosen as the starting point for the celebration because it is the anniversary of the independence of five Latin American countries:  </a:t>
            </a:r>
          </a:p>
          <a:p>
            <a:pPr algn="ctr"/>
            <a:r>
              <a:rPr lang="en-US" sz="4000" dirty="0"/>
              <a:t>Costa Rica, El Salvador, Guatemala, Honduras, &amp; Nicaragua  </a:t>
            </a:r>
          </a:p>
          <a:p>
            <a:pPr algn="ctr"/>
            <a:r>
              <a:rPr lang="en-US" sz="4000" dirty="0"/>
              <a:t>They all declared their independence from Spain September 15, 1821.</a:t>
            </a:r>
            <a:endParaRPr lang="en-US" sz="4000" i="1" dirty="0"/>
          </a:p>
        </p:txBody>
      </p:sp>
    </p:spTree>
    <p:extLst>
      <p:ext uri="{BB962C8B-B14F-4D97-AF65-F5344CB8AC3E}">
        <p14:creationId xmlns:p14="http://schemas.microsoft.com/office/powerpoint/2010/main" val="2133043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flower&#10;&#10;Description generated with high confidence">
            <a:extLst>
              <a:ext uri="{FF2B5EF4-FFF2-40B4-BE49-F238E27FC236}">
                <a16:creationId xmlns:a16="http://schemas.microsoft.com/office/drawing/2014/main" xmlns="" id="{9ADCC68F-402B-4CE8-8553-A4DE06DCD7B6}"/>
              </a:ext>
            </a:extLst>
          </p:cNvPr>
          <p:cNvPicPr>
            <a:picLocks noChangeAspect="1"/>
          </p:cNvPicPr>
          <p:nvPr/>
        </p:nvPicPr>
        <p:blipFill>
          <a:blip r:embed="rId3">
            <a:lum bright="70000" contrast="-70000"/>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0" y="1"/>
            <a:ext cx="6893169" cy="3954956"/>
          </a:xfrm>
          <a:prstGeom prst="rect">
            <a:avLst/>
          </a:prstGeom>
        </p:spPr>
      </p:pic>
      <p:pic>
        <p:nvPicPr>
          <p:cNvPr id="10" name="Picture 9">
            <a:extLst>
              <a:ext uri="{FF2B5EF4-FFF2-40B4-BE49-F238E27FC236}">
                <a16:creationId xmlns:a16="http://schemas.microsoft.com/office/drawing/2014/main" xmlns="" id="{5A095AF3-981F-45CD-8967-90CF95659A72}"/>
              </a:ext>
            </a:extLst>
          </p:cNvPr>
          <p:cNvPicPr>
            <a:picLocks noChangeAspect="1"/>
          </p:cNvPicPr>
          <p:nvPr/>
        </p:nvPicPr>
        <p:blipFill>
          <a:blip r:embed="rId5">
            <a:lum bright="70000" contrast="-70000"/>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805715" y="3010580"/>
            <a:ext cx="6447972" cy="3971925"/>
          </a:xfrm>
          <a:prstGeom prst="rect">
            <a:avLst/>
          </a:prstGeom>
        </p:spPr>
      </p:pic>
      <p:sp>
        <p:nvSpPr>
          <p:cNvPr id="3" name="Content Placeholder 2">
            <a:extLst>
              <a:ext uri="{FF2B5EF4-FFF2-40B4-BE49-F238E27FC236}">
                <a16:creationId xmlns:a16="http://schemas.microsoft.com/office/drawing/2014/main" xmlns="" id="{DC9D0B12-330B-4A93-B044-D78D41B3AE0E}"/>
              </a:ext>
            </a:extLst>
          </p:cNvPr>
          <p:cNvSpPr>
            <a:spLocks noGrp="1"/>
          </p:cNvSpPr>
          <p:nvPr>
            <p:ph sz="half" idx="1"/>
          </p:nvPr>
        </p:nvSpPr>
        <p:spPr>
          <a:xfrm>
            <a:off x="-1" y="-1"/>
            <a:ext cx="6893169" cy="3954957"/>
          </a:xfrm>
        </p:spPr>
        <p:txBody>
          <a:bodyPr>
            <a:noAutofit/>
          </a:bodyPr>
          <a:lstStyle/>
          <a:p>
            <a:pPr marL="0" indent="0" algn="ctr">
              <a:buNone/>
            </a:pPr>
            <a:r>
              <a:rPr lang="en-US" sz="5100" dirty="0">
                <a:solidFill>
                  <a:prstClr val="black"/>
                </a:solidFill>
              </a:rPr>
              <a:t> Mexico &amp; Chile celebrate their independence days on September 16 &amp; September 18, respectively. </a:t>
            </a:r>
            <a:endParaRPr lang="en-US" sz="5100" dirty="0"/>
          </a:p>
        </p:txBody>
      </p:sp>
      <p:sp>
        <p:nvSpPr>
          <p:cNvPr id="4" name="Content Placeholder 3">
            <a:extLst>
              <a:ext uri="{FF2B5EF4-FFF2-40B4-BE49-F238E27FC236}">
                <a16:creationId xmlns:a16="http://schemas.microsoft.com/office/drawing/2014/main" xmlns="" id="{EAEC1FF6-C798-4474-92E3-93A83F9DAF9D}"/>
              </a:ext>
            </a:extLst>
          </p:cNvPr>
          <p:cNvSpPr>
            <a:spLocks noGrp="1"/>
          </p:cNvSpPr>
          <p:nvPr>
            <p:ph sz="half" idx="2"/>
          </p:nvPr>
        </p:nvSpPr>
        <p:spPr>
          <a:xfrm>
            <a:off x="5805716" y="3010580"/>
            <a:ext cx="6386284" cy="3847419"/>
          </a:xfrm>
        </p:spPr>
        <p:txBody>
          <a:bodyPr>
            <a:noAutofit/>
          </a:bodyPr>
          <a:lstStyle/>
          <a:p>
            <a:pPr marL="0" lvl="0" indent="0" algn="ctr">
              <a:lnSpc>
                <a:spcPct val="100000"/>
              </a:lnSpc>
              <a:spcBef>
                <a:spcPts val="0"/>
              </a:spcBef>
              <a:buNone/>
            </a:pPr>
            <a:r>
              <a:rPr lang="en-US" sz="5100" dirty="0">
                <a:solidFill>
                  <a:prstClr val="black"/>
                </a:solidFill>
              </a:rPr>
              <a:t>Also, Columbus Day or </a:t>
            </a:r>
            <a:r>
              <a:rPr lang="en-US" sz="5100" i="1" dirty="0">
                <a:solidFill>
                  <a:prstClr val="black"/>
                </a:solidFill>
              </a:rPr>
              <a:t>Día de la Raza</a:t>
            </a:r>
            <a:r>
              <a:rPr lang="en-US" sz="5100" dirty="0">
                <a:solidFill>
                  <a:prstClr val="black"/>
                </a:solidFill>
              </a:rPr>
              <a:t>, which is October 12, falls </a:t>
            </a:r>
          </a:p>
          <a:p>
            <a:pPr marL="0" lvl="0" indent="0" algn="ctr">
              <a:lnSpc>
                <a:spcPct val="100000"/>
              </a:lnSpc>
              <a:spcBef>
                <a:spcPts val="0"/>
              </a:spcBef>
              <a:buNone/>
            </a:pPr>
            <a:r>
              <a:rPr lang="en-US" sz="5100" dirty="0">
                <a:solidFill>
                  <a:prstClr val="black"/>
                </a:solidFill>
              </a:rPr>
              <a:t>within this 30 day period.</a:t>
            </a:r>
          </a:p>
        </p:txBody>
      </p:sp>
    </p:spTree>
    <p:extLst>
      <p:ext uri="{BB962C8B-B14F-4D97-AF65-F5344CB8AC3E}">
        <p14:creationId xmlns:p14="http://schemas.microsoft.com/office/powerpoint/2010/main" val="3786323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ns face&#10;&#10;Description generated with high confidence">
            <a:extLst>
              <a:ext uri="{FF2B5EF4-FFF2-40B4-BE49-F238E27FC236}">
                <a16:creationId xmlns:a16="http://schemas.microsoft.com/office/drawing/2014/main" xmlns="" id="{16463DC5-67EB-403B-94C3-81109ED0442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588456" y="0"/>
            <a:ext cx="12192000" cy="6858000"/>
          </a:xfrm>
          <a:prstGeom prst="rect">
            <a:avLst/>
          </a:prstGeom>
        </p:spPr>
      </p:pic>
      <p:sp>
        <p:nvSpPr>
          <p:cNvPr id="5" name="TextBox 4"/>
          <p:cNvSpPr txBox="1"/>
          <p:nvPr/>
        </p:nvSpPr>
        <p:spPr>
          <a:xfrm>
            <a:off x="9495692" y="0"/>
            <a:ext cx="2696308" cy="6894195"/>
          </a:xfrm>
          <a:prstGeom prst="rect">
            <a:avLst/>
          </a:prstGeom>
          <a:noFill/>
        </p:spPr>
        <p:txBody>
          <a:bodyPr wrap="square" rtlCol="0">
            <a:spAutoFit/>
          </a:bodyPr>
          <a:lstStyle/>
          <a:p>
            <a:pPr algn="ctr"/>
            <a:r>
              <a:rPr lang="en-US" sz="3400" dirty="0">
                <a:solidFill>
                  <a:srgbClr val="39639D">
                    <a:lumMod val="75000"/>
                  </a:srgbClr>
                </a:solidFill>
              </a:rPr>
              <a:t>The purpose of Hispanic Heritage Month is to recognize the contributions of Hispanic Americans to the United States &amp; celebrate their heritage &amp; culture.</a:t>
            </a:r>
          </a:p>
        </p:txBody>
      </p:sp>
    </p:spTree>
    <p:extLst>
      <p:ext uri="{BB962C8B-B14F-4D97-AF65-F5344CB8AC3E}">
        <p14:creationId xmlns:p14="http://schemas.microsoft.com/office/powerpoint/2010/main" val="972543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3695</TotalTime>
  <Words>1830</Words>
  <Application>Microsoft Office PowerPoint</Application>
  <PresentationFormat>Widescreen</PresentationFormat>
  <Paragraphs>203</Paragraphs>
  <Slides>42</Slides>
  <Notes>41</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PowerPoint Presentation</vt:lpstr>
      <vt:lpstr>Hoy vamos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Hoy vamos a…</vt:lpstr>
      <vt:lpstr>Las Antillas</vt:lpstr>
      <vt:lpstr>PowerPoint Presentation</vt:lpstr>
      <vt:lpstr>PowerPoint Presentation</vt:lpstr>
      <vt:lpstr>PowerPoint Presentation</vt:lpstr>
      <vt:lpstr>PowerPoint Presentation</vt:lpstr>
      <vt:lpstr>PowerPoint Presentation</vt:lpstr>
      <vt:lpstr>La bandera e independencia</vt:lpstr>
      <vt:lpstr>Música en Puerto Rico</vt:lpstr>
      <vt:lpstr>Hoy vamos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baile nacional dominicano…El Merengue</vt:lpstr>
      <vt:lpstr>Hoy vamos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Música de Cuba http://www.worldmusic.net/guide/music-of-cuba/ </vt:lpstr>
      <vt:lpstr>Son Cubano </vt:lpstr>
      <vt:lpstr>Los Claves https://www.youtube.com/watch?v=yaRJM76b8dA at 1:06min </vt:lpstr>
      <vt:lpstr>PowerPoint Presentation</vt:lpstr>
      <vt:lpstr>Youtube resources for salsa music</vt:lpstr>
      <vt:lpstr>Hoy vamos a…</vt:lpstr>
      <vt:lpstr>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Misha Barbour</dc:creator>
  <cp:lastModifiedBy>Misha Heglar</cp:lastModifiedBy>
  <cp:revision>43</cp:revision>
  <cp:lastPrinted>2017-09-07T14:23:34Z</cp:lastPrinted>
  <dcterms:created xsi:type="dcterms:W3CDTF">2016-09-21T02:02:23Z</dcterms:created>
  <dcterms:modified xsi:type="dcterms:W3CDTF">2017-09-15T20:36:39Z</dcterms:modified>
</cp:coreProperties>
</file>