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handoutMasterIdLst>
    <p:handoutMasterId r:id="rId15"/>
  </p:handoutMasterIdLst>
  <p:sldIdLst>
    <p:sldId id="328" r:id="rId2"/>
    <p:sldId id="351" r:id="rId3"/>
    <p:sldId id="352" r:id="rId4"/>
    <p:sldId id="353" r:id="rId5"/>
    <p:sldId id="354" r:id="rId6"/>
    <p:sldId id="355" r:id="rId7"/>
    <p:sldId id="358" r:id="rId8"/>
    <p:sldId id="359" r:id="rId9"/>
    <p:sldId id="356" r:id="rId10"/>
    <p:sldId id="357" r:id="rId11"/>
    <p:sldId id="360" r:id="rId12"/>
    <p:sldId id="36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131"/>
    <a:srgbClr val="179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37" autoAdjust="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9F89F17-7CF4-42FC-BC64-9C9E942A26A7}" type="datetimeFigureOut">
              <a:rPr lang="en-US" smtClean="0"/>
              <a:t>9/15/2017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6F009A-E9A5-4F37-87D0-F8D4E3075920}" type="slidenum">
              <a:rPr lang="en-US" smtClean="0"/>
              <a:t>‹#›</a:t>
            </a:fld>
            <a:endParaRPr lang="en-US"/>
          </a:p>
        </p:txBody>
      </p:sp>
    </p:spTree>
    <p:extLst>
      <p:ext uri="{BB962C8B-B14F-4D97-AF65-F5344CB8AC3E}">
        <p14:creationId xmlns:p14="http://schemas.microsoft.com/office/powerpoint/2010/main" val="62675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B83F43-ADF5-4324-8165-0F50B803AEE2}" type="datetimeFigureOut">
              <a:rPr lang="en-US" smtClean="0"/>
              <a:t>9/15/2017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3DEDF8-D0DC-42C0-93AC-62540A189E28}" type="slidenum">
              <a:rPr lang="en-US" smtClean="0"/>
              <a:t>‹#›</a:t>
            </a:fld>
            <a:endParaRPr lang="en-US"/>
          </a:p>
        </p:txBody>
      </p:sp>
    </p:spTree>
    <p:extLst>
      <p:ext uri="{BB962C8B-B14F-4D97-AF65-F5344CB8AC3E}">
        <p14:creationId xmlns:p14="http://schemas.microsoft.com/office/powerpoint/2010/main" val="15633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uador.com/cul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a:t>
            </a:fld>
            <a:endParaRPr lang="en-US"/>
          </a:p>
        </p:txBody>
      </p:sp>
    </p:spTree>
    <p:extLst>
      <p:ext uri="{BB962C8B-B14F-4D97-AF65-F5344CB8AC3E}">
        <p14:creationId xmlns:p14="http://schemas.microsoft.com/office/powerpoint/2010/main" val="181626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7</a:t>
            </a:fld>
            <a:endParaRPr lang="en-US"/>
          </a:p>
        </p:txBody>
      </p:sp>
    </p:spTree>
    <p:extLst>
      <p:ext uri="{BB962C8B-B14F-4D97-AF65-F5344CB8AC3E}">
        <p14:creationId xmlns:p14="http://schemas.microsoft.com/office/powerpoint/2010/main" val="142210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hlinkClick r:id="rId3"/>
              </a:rPr>
              <a:t>http://www.ecuador.com/culture/</a:t>
            </a:r>
            <a:r>
              <a:rPr lang="en-US" sz="1200" dirty="0" smtClean="0">
                <a:solidFill>
                  <a:srgbClr val="000066"/>
                </a:solidFill>
              </a:rPr>
              <a:t> </a:t>
            </a:r>
          </a:p>
          <a:p>
            <a:endParaRPr lang="en-US" dirty="0"/>
          </a:p>
        </p:txBody>
      </p:sp>
      <p:sp>
        <p:nvSpPr>
          <p:cNvPr id="4" name="Slide Number Placeholder 3"/>
          <p:cNvSpPr>
            <a:spLocks noGrp="1"/>
          </p:cNvSpPr>
          <p:nvPr>
            <p:ph type="sldNum" sz="quarter" idx="10"/>
          </p:nvPr>
        </p:nvSpPr>
        <p:spPr/>
        <p:txBody>
          <a:bodyPr/>
          <a:lstStyle/>
          <a:p>
            <a:fld id="{963DEDF8-D0DC-42C0-93AC-62540A189E28}" type="slidenum">
              <a:rPr lang="en-US" smtClean="0"/>
              <a:t>9</a:t>
            </a:fld>
            <a:endParaRPr lang="en-US"/>
          </a:p>
        </p:txBody>
      </p:sp>
    </p:spTree>
    <p:extLst>
      <p:ext uri="{BB962C8B-B14F-4D97-AF65-F5344CB8AC3E}">
        <p14:creationId xmlns:p14="http://schemas.microsoft.com/office/powerpoint/2010/main" val="193990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DEDF8-D0DC-42C0-93AC-62540A189E28}" type="slidenum">
              <a:rPr lang="en-US" smtClean="0"/>
              <a:t>11</a:t>
            </a:fld>
            <a:endParaRPr lang="en-US"/>
          </a:p>
        </p:txBody>
      </p:sp>
    </p:spTree>
    <p:extLst>
      <p:ext uri="{BB962C8B-B14F-4D97-AF65-F5344CB8AC3E}">
        <p14:creationId xmlns:p14="http://schemas.microsoft.com/office/powerpoint/2010/main" val="421499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https://www.youtube.com/watch?v=alUhI7WUnh4</a:t>
            </a:r>
          </a:p>
        </p:txBody>
      </p:sp>
      <p:sp>
        <p:nvSpPr>
          <p:cNvPr id="4" name="Slide Number Placeholder 3"/>
          <p:cNvSpPr>
            <a:spLocks noGrp="1"/>
          </p:cNvSpPr>
          <p:nvPr>
            <p:ph type="sldNum" sz="quarter" idx="10"/>
          </p:nvPr>
        </p:nvSpPr>
        <p:spPr/>
        <p:txBody>
          <a:bodyPr/>
          <a:lstStyle/>
          <a:p>
            <a:fld id="{963DEDF8-D0DC-42C0-93AC-62540A189E28}" type="slidenum">
              <a:rPr lang="en-US" smtClean="0"/>
              <a:t>12</a:t>
            </a:fld>
            <a:endParaRPr lang="en-US"/>
          </a:p>
        </p:txBody>
      </p:sp>
    </p:spTree>
    <p:extLst>
      <p:ext uri="{BB962C8B-B14F-4D97-AF65-F5344CB8AC3E}">
        <p14:creationId xmlns:p14="http://schemas.microsoft.com/office/powerpoint/2010/main" val="295402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8A7612-E5F3-4A53-B056-83CF9541F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FBD2687-03A2-4653-A5ED-6EDB1DE84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1EE1279-BA3B-4EA8-A35E-55EA61BE051D}"/>
              </a:ext>
            </a:extLst>
          </p:cNvPr>
          <p:cNvSpPr>
            <a:spLocks noGrp="1"/>
          </p:cNvSpPr>
          <p:nvPr>
            <p:ph type="dt" sz="half" idx="10"/>
          </p:nvPr>
        </p:nvSpPr>
        <p:spPr/>
        <p:txBody>
          <a:bodyPr/>
          <a:lstStyle/>
          <a:p>
            <a:fld id="{3A22EF98-6A49-4A7E-820D-6B6B38EE5B40}" type="datetime1">
              <a:rPr lang="es-ES" smtClean="0"/>
              <a:pPr/>
              <a:t>15/09/2017</a:t>
            </a:fld>
            <a:endParaRPr lang="en-US" dirty="0"/>
          </a:p>
        </p:txBody>
      </p:sp>
      <p:sp>
        <p:nvSpPr>
          <p:cNvPr id="5" name="Footer Placeholder 4">
            <a:extLst>
              <a:ext uri="{FF2B5EF4-FFF2-40B4-BE49-F238E27FC236}">
                <a16:creationId xmlns:a16="http://schemas.microsoft.com/office/drawing/2014/main" xmlns="" id="{AC7B0458-29E3-4EDF-A94C-1C2DBFA84F15}"/>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81F94F57-588D-4766-AD82-B1564D24AF12}"/>
              </a:ext>
            </a:extLst>
          </p:cNvPr>
          <p:cNvSpPr>
            <a:spLocks noGrp="1"/>
          </p:cNvSpPr>
          <p:nvPr>
            <p:ph type="sldNum" sz="quarter" idx="12"/>
          </p:nvPr>
        </p:nvSpPr>
        <p:spPr/>
        <p:txBody>
          <a:bodyPr/>
          <a:lstStyle/>
          <a:p>
            <a:fld id="{939A46A9-6670-4AFD-9027-5BB323DFAA4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039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3B2F4-9419-4E79-95C1-9102DD1BA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A166442-BC02-4F2F-BA5C-CF3DB05A2C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DFCED5-9756-4607-A61C-250C2620976A}"/>
              </a:ext>
            </a:extLst>
          </p:cNvPr>
          <p:cNvSpPr>
            <a:spLocks noGrp="1"/>
          </p:cNvSpPr>
          <p:nvPr>
            <p:ph type="dt" sz="half" idx="10"/>
          </p:nvPr>
        </p:nvSpPr>
        <p:spPr/>
        <p:txBody>
          <a:bodyPr/>
          <a:lstStyle/>
          <a:p>
            <a:fld id="{7AD0CCC6-85E8-4661-BC97-6EB29715D819}" type="datetime1">
              <a:rPr lang="es-ES" smtClean="0">
                <a:solidFill>
                  <a:srgbClr val="FFFFFF"/>
                </a:solidFill>
              </a:rPr>
              <a:pPr/>
              <a:t>15/09/2017</a:t>
            </a:fld>
            <a:endParaRPr lang="en-US">
              <a:solidFill>
                <a:srgbClr val="FFFFFF"/>
              </a:solidFill>
            </a:endParaRPr>
          </a:p>
        </p:txBody>
      </p:sp>
      <p:sp>
        <p:nvSpPr>
          <p:cNvPr id="5" name="Footer Placeholder 4">
            <a:extLst>
              <a:ext uri="{FF2B5EF4-FFF2-40B4-BE49-F238E27FC236}">
                <a16:creationId xmlns:a16="http://schemas.microsoft.com/office/drawing/2014/main" xmlns="" id="{DDE1A74B-CF4E-4341-BC23-0A3CDA2466D5}"/>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B542B034-B66C-410D-B4F4-90584991E89A}"/>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87389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EB481F-BCD4-4AFF-865A-E235DAADA9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A2E59FF-88F0-4877-9528-C15252043B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CC941D-381D-41CC-8421-1E16CF6D5EDD}"/>
              </a:ext>
            </a:extLst>
          </p:cNvPr>
          <p:cNvSpPr>
            <a:spLocks noGrp="1"/>
          </p:cNvSpPr>
          <p:nvPr>
            <p:ph type="dt" sz="half" idx="10"/>
          </p:nvPr>
        </p:nvSpPr>
        <p:spPr/>
        <p:txBody>
          <a:bodyPr/>
          <a:lstStyle/>
          <a:p>
            <a:fld id="{221C1F84-124F-4417-96C9-93CB3DA29648}" type="datetime1">
              <a:rPr lang="es-ES" smtClean="0">
                <a:solidFill>
                  <a:srgbClr val="FFFFFF"/>
                </a:solidFill>
              </a:rPr>
              <a:pPr/>
              <a:t>15/09/2017</a:t>
            </a:fld>
            <a:endParaRPr lang="en-US">
              <a:solidFill>
                <a:srgbClr val="FFFFFF"/>
              </a:solidFill>
            </a:endParaRPr>
          </a:p>
        </p:txBody>
      </p:sp>
      <p:sp>
        <p:nvSpPr>
          <p:cNvPr id="5" name="Footer Placeholder 4">
            <a:extLst>
              <a:ext uri="{FF2B5EF4-FFF2-40B4-BE49-F238E27FC236}">
                <a16:creationId xmlns:a16="http://schemas.microsoft.com/office/drawing/2014/main" xmlns="" id="{CBC6950A-E0E6-4697-8BC3-FEC564F567DC}"/>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D30CB257-CB84-404E-A243-583253191323}"/>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106551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DF9C5-8E9F-4D0E-8543-F6BC752D6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923CD3-1978-4B2C-8341-0F6BD095FF1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74DED1-AEF1-4745-8671-D618DCFE3F7F}"/>
              </a:ext>
            </a:extLst>
          </p:cNvPr>
          <p:cNvSpPr>
            <a:spLocks noGrp="1"/>
          </p:cNvSpPr>
          <p:nvPr>
            <p:ph type="dt" sz="half" idx="10"/>
          </p:nvPr>
        </p:nvSpPr>
        <p:spPr/>
        <p:txBody>
          <a:bodyPr/>
          <a:lstStyle/>
          <a:p>
            <a:fld id="{65D5BD6E-05A0-4D93-BFE7-9DADA1C6D69D}" type="datetime1">
              <a:rPr lang="es-ES" smtClean="0">
                <a:solidFill>
                  <a:srgbClr val="FFFFFF"/>
                </a:solidFill>
              </a:rPr>
              <a:pPr/>
              <a:t>15/09/2017</a:t>
            </a:fld>
            <a:endParaRPr lang="en-US">
              <a:solidFill>
                <a:srgbClr val="FFFFFF"/>
              </a:solidFill>
            </a:endParaRPr>
          </a:p>
        </p:txBody>
      </p:sp>
      <p:sp>
        <p:nvSpPr>
          <p:cNvPr id="5" name="Footer Placeholder 4">
            <a:extLst>
              <a:ext uri="{FF2B5EF4-FFF2-40B4-BE49-F238E27FC236}">
                <a16:creationId xmlns:a16="http://schemas.microsoft.com/office/drawing/2014/main" xmlns="" id="{BC0B63A8-A45C-460F-ABE4-75276BE9F7A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EF0428AD-A084-4D9C-A63F-67F965F1A5D1}"/>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77870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C0B61-0101-45A5-831C-3AA68611F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5D8E410-8A79-40DE-BA69-771B967B89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2A26952-17B6-434C-B0DC-4F74D0EAA7EE}"/>
              </a:ext>
            </a:extLst>
          </p:cNvPr>
          <p:cNvSpPr>
            <a:spLocks noGrp="1"/>
          </p:cNvSpPr>
          <p:nvPr>
            <p:ph type="dt" sz="half" idx="10"/>
          </p:nvPr>
        </p:nvSpPr>
        <p:spPr/>
        <p:txBody>
          <a:bodyPr/>
          <a:lstStyle/>
          <a:p>
            <a:fld id="{2178E53E-5812-45ED-AC53-6526E4FA2E35}" type="datetime1">
              <a:rPr lang="es-ES" smtClean="0">
                <a:solidFill>
                  <a:srgbClr val="FFFFFF"/>
                </a:solidFill>
              </a:rPr>
              <a:pPr/>
              <a:t>15/09/2017</a:t>
            </a:fld>
            <a:endParaRPr lang="en-US">
              <a:solidFill>
                <a:srgbClr val="FFFFFF"/>
              </a:solidFill>
            </a:endParaRPr>
          </a:p>
        </p:txBody>
      </p:sp>
      <p:sp>
        <p:nvSpPr>
          <p:cNvPr id="5" name="Footer Placeholder 4">
            <a:extLst>
              <a:ext uri="{FF2B5EF4-FFF2-40B4-BE49-F238E27FC236}">
                <a16:creationId xmlns:a16="http://schemas.microsoft.com/office/drawing/2014/main" xmlns="" id="{69F27F86-702F-4902-9692-7AE9A093DD30}"/>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B5D486F1-7B7B-4C5F-B5F0-F6DCACFE5BCB}"/>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60329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645E3-A934-4F9F-84F5-C6ACEFDE3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FA5C60-951F-4447-84B9-1FAC1227E0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18BD21-A6F7-471D-92E9-7C6C4CF488D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C3D97D3-4D49-44FD-AA9C-A33CB98E0512}"/>
              </a:ext>
            </a:extLst>
          </p:cNvPr>
          <p:cNvSpPr>
            <a:spLocks noGrp="1"/>
          </p:cNvSpPr>
          <p:nvPr>
            <p:ph type="dt" sz="half" idx="10"/>
          </p:nvPr>
        </p:nvSpPr>
        <p:spPr/>
        <p:txBody>
          <a:bodyPr/>
          <a:lstStyle/>
          <a:p>
            <a:fld id="{EB9E2DC2-0C6F-4DC0-A3AE-E852018AF213}" type="datetime1">
              <a:rPr lang="es-ES" smtClean="0">
                <a:solidFill>
                  <a:srgbClr val="FFFFFF"/>
                </a:solidFill>
              </a:rPr>
              <a:pPr/>
              <a:t>15/09/2017</a:t>
            </a:fld>
            <a:endParaRPr lang="en-US">
              <a:solidFill>
                <a:srgbClr val="FFFFFF"/>
              </a:solidFill>
            </a:endParaRPr>
          </a:p>
        </p:txBody>
      </p:sp>
      <p:sp>
        <p:nvSpPr>
          <p:cNvPr id="6" name="Footer Placeholder 5">
            <a:extLst>
              <a:ext uri="{FF2B5EF4-FFF2-40B4-BE49-F238E27FC236}">
                <a16:creationId xmlns:a16="http://schemas.microsoft.com/office/drawing/2014/main" xmlns="" id="{A5926DA6-DC1A-4A77-8888-70CEC7C15491}"/>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092D8AF1-5DA1-46FC-8EB4-0BAA89103970}"/>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58697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51A3B-B476-439E-BF82-73FF519199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F8CACE6-0D9E-433B-9463-05DD57C77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1397198-30F5-4E3D-B6DD-9B7E516BD8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37B9C9-26BE-45DF-9752-51F6B67BF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C1F080-6969-4805-909F-4794827DE3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2F44F8-BB34-45BD-A0CA-87393484FB68}"/>
              </a:ext>
            </a:extLst>
          </p:cNvPr>
          <p:cNvSpPr>
            <a:spLocks noGrp="1"/>
          </p:cNvSpPr>
          <p:nvPr>
            <p:ph type="dt" sz="half" idx="10"/>
          </p:nvPr>
        </p:nvSpPr>
        <p:spPr/>
        <p:txBody>
          <a:bodyPr/>
          <a:lstStyle/>
          <a:p>
            <a:fld id="{E224CCFA-AB8F-423B-BBDD-D96BDC5893F0}" type="datetime1">
              <a:rPr lang="es-ES" smtClean="0">
                <a:solidFill>
                  <a:srgbClr val="FFFFFF"/>
                </a:solidFill>
              </a:rPr>
              <a:pPr/>
              <a:t>15/09/2017</a:t>
            </a:fld>
            <a:endParaRPr lang="en-US">
              <a:solidFill>
                <a:srgbClr val="FFFFFF"/>
              </a:solidFill>
            </a:endParaRPr>
          </a:p>
        </p:txBody>
      </p:sp>
      <p:sp>
        <p:nvSpPr>
          <p:cNvPr id="8" name="Footer Placeholder 7">
            <a:extLst>
              <a:ext uri="{FF2B5EF4-FFF2-40B4-BE49-F238E27FC236}">
                <a16:creationId xmlns:a16="http://schemas.microsoft.com/office/drawing/2014/main" xmlns="" id="{95CA57D5-E884-4F73-9091-55632E872F2B}"/>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9" name="Slide Number Placeholder 8">
            <a:extLst>
              <a:ext uri="{FF2B5EF4-FFF2-40B4-BE49-F238E27FC236}">
                <a16:creationId xmlns:a16="http://schemas.microsoft.com/office/drawing/2014/main" xmlns="" id="{1BC58A58-3363-4A23-B098-2E0D877CC74F}"/>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399470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7AE2A-34FB-4DE1-8105-A1903E0B6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C62123-A3E4-4D39-B27B-44AFAE447788}"/>
              </a:ext>
            </a:extLst>
          </p:cNvPr>
          <p:cNvSpPr>
            <a:spLocks noGrp="1"/>
          </p:cNvSpPr>
          <p:nvPr>
            <p:ph type="dt" sz="half" idx="10"/>
          </p:nvPr>
        </p:nvSpPr>
        <p:spPr/>
        <p:txBody>
          <a:bodyPr/>
          <a:lstStyle/>
          <a:p>
            <a:fld id="{798322B4-FE15-48F3-959F-B9DEFF0FA825}" type="datetime1">
              <a:rPr lang="es-ES" smtClean="0">
                <a:solidFill>
                  <a:srgbClr val="FFFFFF"/>
                </a:solidFill>
              </a:rPr>
              <a:pPr/>
              <a:t>15/09/2017</a:t>
            </a:fld>
            <a:endParaRPr lang="en-US">
              <a:solidFill>
                <a:srgbClr val="FFFFFF"/>
              </a:solidFill>
            </a:endParaRPr>
          </a:p>
        </p:txBody>
      </p:sp>
      <p:sp>
        <p:nvSpPr>
          <p:cNvPr id="4" name="Footer Placeholder 3">
            <a:extLst>
              <a:ext uri="{FF2B5EF4-FFF2-40B4-BE49-F238E27FC236}">
                <a16:creationId xmlns:a16="http://schemas.microsoft.com/office/drawing/2014/main" xmlns="" id="{42B8FC5D-C1E3-4DA9-903C-DD6C2515823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5" name="Slide Number Placeholder 4">
            <a:extLst>
              <a:ext uri="{FF2B5EF4-FFF2-40B4-BE49-F238E27FC236}">
                <a16:creationId xmlns:a16="http://schemas.microsoft.com/office/drawing/2014/main" xmlns="" id="{D00A543A-2874-4CB8-B768-E34803B9AF19}"/>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95863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2A9545-317C-465D-84FC-2DC23C630AA8}"/>
              </a:ext>
            </a:extLst>
          </p:cNvPr>
          <p:cNvSpPr>
            <a:spLocks noGrp="1"/>
          </p:cNvSpPr>
          <p:nvPr>
            <p:ph type="dt" sz="half" idx="10"/>
          </p:nvPr>
        </p:nvSpPr>
        <p:spPr/>
        <p:txBody>
          <a:bodyPr/>
          <a:lstStyle/>
          <a:p>
            <a:fld id="{766516BC-D26E-49F3-8B0F-9132C5871F59}" type="datetime1">
              <a:rPr lang="es-ES" smtClean="0">
                <a:solidFill>
                  <a:srgbClr val="FFFFFF"/>
                </a:solidFill>
              </a:rPr>
              <a:pPr/>
              <a:t>15/09/2017</a:t>
            </a:fld>
            <a:endParaRPr lang="en-US">
              <a:solidFill>
                <a:srgbClr val="FFFFFF"/>
              </a:solidFill>
            </a:endParaRPr>
          </a:p>
        </p:txBody>
      </p:sp>
      <p:sp>
        <p:nvSpPr>
          <p:cNvPr id="3" name="Footer Placeholder 2">
            <a:extLst>
              <a:ext uri="{FF2B5EF4-FFF2-40B4-BE49-F238E27FC236}">
                <a16:creationId xmlns:a16="http://schemas.microsoft.com/office/drawing/2014/main" xmlns="" id="{AB3DBEF8-D0A9-4656-8713-7D23FBD91BDE}"/>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4" name="Slide Number Placeholder 3">
            <a:extLst>
              <a:ext uri="{FF2B5EF4-FFF2-40B4-BE49-F238E27FC236}">
                <a16:creationId xmlns:a16="http://schemas.microsoft.com/office/drawing/2014/main" xmlns="" id="{36C9354A-513B-41EF-BFF2-3F8C2BE1478D}"/>
              </a:ext>
            </a:extLst>
          </p:cNvPr>
          <p:cNvSpPr>
            <a:spLocks noGrp="1"/>
          </p:cNvSpPr>
          <p:nvPr>
            <p:ph type="sldNum" sz="quarter" idx="12"/>
          </p:nvPr>
        </p:nvSpPr>
        <p:spPr/>
        <p:txBody>
          <a:bodyPr/>
          <a:lstStyle/>
          <a:p>
            <a:fld id="{939A46A9-6670-4AFD-9027-5BB323DFAA4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339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2BF08-4613-4278-AE70-64DCC609D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32548FC-42BE-44C7-A86B-A39D19976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91052E8-C071-4993-BABB-54416ACF1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C2BEFC3-499F-406A-A4BA-770331B19251}"/>
              </a:ext>
            </a:extLst>
          </p:cNvPr>
          <p:cNvSpPr>
            <a:spLocks noGrp="1"/>
          </p:cNvSpPr>
          <p:nvPr>
            <p:ph type="dt" sz="half" idx="10"/>
          </p:nvPr>
        </p:nvSpPr>
        <p:spPr/>
        <p:txBody>
          <a:bodyPr/>
          <a:lstStyle/>
          <a:p>
            <a:fld id="{88E72A1A-21E2-41C0-AFCB-92F57308F735}" type="datetime1">
              <a:rPr lang="es-ES" smtClean="0">
                <a:solidFill>
                  <a:srgbClr val="FFFFFF"/>
                </a:solidFill>
              </a:rPr>
              <a:pPr/>
              <a:t>15/09/2017</a:t>
            </a:fld>
            <a:endParaRPr lang="en-US">
              <a:solidFill>
                <a:srgbClr val="FFFFFF"/>
              </a:solidFill>
            </a:endParaRPr>
          </a:p>
        </p:txBody>
      </p:sp>
      <p:sp>
        <p:nvSpPr>
          <p:cNvPr id="6" name="Footer Placeholder 5">
            <a:extLst>
              <a:ext uri="{FF2B5EF4-FFF2-40B4-BE49-F238E27FC236}">
                <a16:creationId xmlns:a16="http://schemas.microsoft.com/office/drawing/2014/main" xmlns="" id="{715A6A31-087D-4FA8-93CC-0FDFF7DF02DB}"/>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5370E11E-B1FA-40D6-A2E6-5366FF9BB61A}"/>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9574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E92C5-7B75-4FB2-ACC1-00F1082FEC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D0CD5D-C9CF-4ECC-9AA4-CB59AB385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56B07C1-FD60-44C9-91A2-DD4927B8E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80D4864-B62A-4CD8-AA90-46903180766C}"/>
              </a:ext>
            </a:extLst>
          </p:cNvPr>
          <p:cNvSpPr>
            <a:spLocks noGrp="1"/>
          </p:cNvSpPr>
          <p:nvPr>
            <p:ph type="dt" sz="half" idx="10"/>
          </p:nvPr>
        </p:nvSpPr>
        <p:spPr/>
        <p:txBody>
          <a:bodyPr/>
          <a:lstStyle/>
          <a:p>
            <a:fld id="{2C714D7A-DB5E-4191-8BF7-5921919666AC}" type="datetime1">
              <a:rPr lang="es-ES" smtClean="0">
                <a:solidFill>
                  <a:srgbClr val="FFFFFF"/>
                </a:solidFill>
              </a:rPr>
              <a:pPr/>
              <a:t>15/09/2017</a:t>
            </a:fld>
            <a:endParaRPr lang="en-US">
              <a:solidFill>
                <a:srgbClr val="FFFFFF"/>
              </a:solidFill>
            </a:endParaRPr>
          </a:p>
        </p:txBody>
      </p:sp>
      <p:sp>
        <p:nvSpPr>
          <p:cNvPr id="6" name="Footer Placeholder 5">
            <a:extLst>
              <a:ext uri="{FF2B5EF4-FFF2-40B4-BE49-F238E27FC236}">
                <a16:creationId xmlns:a16="http://schemas.microsoft.com/office/drawing/2014/main" xmlns="" id="{B87F6C2A-FAF9-48B2-B1E1-71579672F146}"/>
              </a:ext>
            </a:extLst>
          </p:cNvPr>
          <p:cNvSpPr>
            <a:spLocks noGrp="1"/>
          </p:cNvSpPr>
          <p:nvPr>
            <p:ph type="ftr" sz="quarter" idx="11"/>
          </p:nvPr>
        </p:nvSpPr>
        <p:spPr/>
        <p:txBody>
          <a:bodyPr/>
          <a:lstStyle/>
          <a:p>
            <a:r>
              <a:rPr lang="en-US">
                <a:solidFill>
                  <a:srgbClr val="FFFFFF"/>
                </a:solidFill>
              </a:rPr>
              <a:t>Cultura Diaria</a:t>
            </a:r>
            <a:endParaRPr lang="en-US" dirty="0">
              <a:solidFill>
                <a:srgbClr val="FFFFFF"/>
              </a:solidFill>
            </a:endParaRPr>
          </a:p>
        </p:txBody>
      </p:sp>
      <p:sp>
        <p:nvSpPr>
          <p:cNvPr id="7" name="Slide Number Placeholder 6">
            <a:extLst>
              <a:ext uri="{FF2B5EF4-FFF2-40B4-BE49-F238E27FC236}">
                <a16:creationId xmlns:a16="http://schemas.microsoft.com/office/drawing/2014/main" xmlns="" id="{7355E65F-9DFF-41C0-85AD-CEA9E656254B}"/>
              </a:ext>
            </a:extLst>
          </p:cNvPr>
          <p:cNvSpPr>
            <a:spLocks noGrp="1"/>
          </p:cNvSpPr>
          <p:nvPr>
            <p:ph type="sldNum" sz="quarter" idx="12"/>
          </p:nvPr>
        </p:nvSpPr>
        <p:spPr/>
        <p:txBody>
          <a:bodyPr/>
          <a:lstStyle/>
          <a:p>
            <a:fld id="{939A46A9-6670-4AFD-9027-5BB323DFAA41}" type="slidenum">
              <a:rPr lang="en-US" smtClean="0"/>
              <a:pPr/>
              <a:t>‹#›</a:t>
            </a:fld>
            <a:endParaRPr lang="en-US"/>
          </a:p>
        </p:txBody>
      </p:sp>
    </p:spTree>
    <p:extLst>
      <p:ext uri="{BB962C8B-B14F-4D97-AF65-F5344CB8AC3E}">
        <p14:creationId xmlns:p14="http://schemas.microsoft.com/office/powerpoint/2010/main" val="250662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B0949B4-7657-491F-9703-A0BCD81F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5D05748-B19B-4579-B277-805DC1321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7F1689-FA85-46C4-9A2A-AF09A0BD2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38DA7-5CE1-4BB3-ABEC-2E9DB8A298F1}" type="datetime1">
              <a:rPr lang="es-ES" smtClean="0">
                <a:solidFill>
                  <a:srgbClr val="FFFFFF"/>
                </a:solidFill>
              </a:rPr>
              <a:pPr/>
              <a:t>15/09/2017</a:t>
            </a:fld>
            <a:endParaRPr lang="en-US">
              <a:solidFill>
                <a:srgbClr val="FFFFFF"/>
              </a:solidFill>
            </a:endParaRPr>
          </a:p>
        </p:txBody>
      </p:sp>
      <p:sp>
        <p:nvSpPr>
          <p:cNvPr id="5" name="Footer Placeholder 4">
            <a:extLst>
              <a:ext uri="{FF2B5EF4-FFF2-40B4-BE49-F238E27FC236}">
                <a16:creationId xmlns:a16="http://schemas.microsoft.com/office/drawing/2014/main" xmlns="" id="{0D4FDD1B-D93A-4993-B3CB-0327A70DD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FFFFFF"/>
                </a:solidFill>
              </a:rPr>
              <a:t>Cultura Diaria</a:t>
            </a:r>
            <a:endParaRPr lang="en-US" dirty="0">
              <a:solidFill>
                <a:srgbClr val="FFFFFF"/>
              </a:solidFill>
            </a:endParaRPr>
          </a:p>
        </p:txBody>
      </p:sp>
      <p:sp>
        <p:nvSpPr>
          <p:cNvPr id="6" name="Slide Number Placeholder 5">
            <a:extLst>
              <a:ext uri="{FF2B5EF4-FFF2-40B4-BE49-F238E27FC236}">
                <a16:creationId xmlns:a16="http://schemas.microsoft.com/office/drawing/2014/main" xmlns="" id="{E00CCA7A-78E6-4C9B-B3C6-D0CAA8B9A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A46A9-6670-4AFD-9027-5BB323DFAA41}" type="slidenum">
              <a:rPr lang="en-US" smtClean="0"/>
              <a:pPr/>
              <a:t>‹#›</a:t>
            </a:fld>
            <a:endParaRPr lang="en-US"/>
          </a:p>
        </p:txBody>
      </p:sp>
    </p:spTree>
    <p:extLst>
      <p:ext uri="{BB962C8B-B14F-4D97-AF65-F5344CB8AC3E}">
        <p14:creationId xmlns:p14="http://schemas.microsoft.com/office/powerpoint/2010/main" val="28083822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ezpoPeN27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lUhI7WUnh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5z4IU04ehrk"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q0FO7QUGYs"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smtClean="0"/>
              <a:t>Bailar</a:t>
            </a:r>
            <a:endParaRPr lang="en-US" sz="3200" dirty="0"/>
          </a:p>
          <a:p>
            <a:pPr marL="291465" indent="-257175"/>
            <a:r>
              <a:rPr lang="es-ES" sz="3200" dirty="0"/>
              <a:t>Aprender de </a:t>
            </a:r>
            <a:r>
              <a:rPr lang="es-ES" sz="3200" dirty="0" smtClean="0"/>
              <a:t>Ecuador</a:t>
            </a:r>
            <a:endParaRPr lang="es-ES" sz="3200" dirty="0"/>
          </a:p>
          <a:p>
            <a:pPr marL="291465" indent="-257175"/>
            <a:r>
              <a:rPr lang="es-ES" sz="3200" dirty="0" smtClean="0"/>
              <a:t>Enseñar la salsa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Tree>
    <p:extLst>
      <p:ext uri="{BB962C8B-B14F-4D97-AF65-F5344CB8AC3E}">
        <p14:creationId xmlns:p14="http://schemas.microsoft.com/office/powerpoint/2010/main" val="3889681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8946" y="46686"/>
            <a:ext cx="9601200" cy="738925"/>
          </a:xfrm>
        </p:spPr>
        <p:txBody>
          <a:bodyPr>
            <a:normAutofit fontScale="90000"/>
          </a:bodyPr>
          <a:lstStyle/>
          <a:p>
            <a:r>
              <a:rPr lang="en-US" dirty="0" smtClean="0"/>
              <a:t>La Marimba </a:t>
            </a:r>
            <a:r>
              <a:rPr lang="en-US" dirty="0" err="1" smtClean="0"/>
              <a:t>Ecuatoriana</a:t>
            </a:r>
            <a:r>
              <a:rPr lang="en-US" dirty="0" smtClean="0"/>
              <a:t> “La </a:t>
            </a:r>
            <a:r>
              <a:rPr lang="en-US" dirty="0" err="1" smtClean="0"/>
              <a:t>Caderona</a:t>
            </a:r>
            <a:r>
              <a:rPr lang="en-US" dirty="0"/>
              <a:t>”</a:t>
            </a:r>
            <a:br>
              <a:rPr lang="en-US" dirty="0"/>
            </a:br>
            <a:r>
              <a:rPr lang="en-US" sz="1300" dirty="0"/>
              <a:t>https://www.youtube.com/watch?v=ezpoPeN27Ts</a:t>
            </a:r>
          </a:p>
        </p:txBody>
      </p:sp>
      <p:pic>
        <p:nvPicPr>
          <p:cNvPr id="6" name="ezpoPeN27Ts"/>
          <p:cNvPicPr>
            <a:picLocks noGrp="1" noRot="1" noChangeAspect="1"/>
          </p:cNvPicPr>
          <p:nvPr>
            <p:ph idx="1"/>
            <a:videoFile r:link="rId1"/>
          </p:nvPr>
        </p:nvPicPr>
        <p:blipFill>
          <a:blip r:embed="rId3"/>
          <a:stretch>
            <a:fillRect/>
          </a:stretch>
        </p:blipFill>
        <p:spPr>
          <a:xfrm>
            <a:off x="832834" y="785611"/>
            <a:ext cx="11230378" cy="5820916"/>
          </a:xfrm>
          <a:prstGeom prst="rect">
            <a:avLst/>
          </a:prstGeom>
        </p:spPr>
      </p:pic>
    </p:spTree>
    <p:extLst>
      <p:ext uri="{BB962C8B-B14F-4D97-AF65-F5344CB8AC3E}">
        <p14:creationId xmlns:p14="http://schemas.microsoft.com/office/powerpoint/2010/main" val="1627680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410700" cy="948087"/>
          </a:xfrm>
        </p:spPr>
        <p:txBody>
          <a:bodyPr>
            <a:noAutofit/>
          </a:bodyPr>
          <a:lstStyle/>
          <a:p>
            <a:r>
              <a:rPr lang="en-US" sz="7500" b="1" dirty="0"/>
              <a:t>Hoy </a:t>
            </a:r>
            <a:r>
              <a:rPr lang="en-US" sz="7500" b="1" dirty="0" err="1"/>
              <a:t>vamos</a:t>
            </a:r>
            <a:r>
              <a:rPr lang="en-US" sz="7500" b="1" dirty="0"/>
              <a:t> a…</a:t>
            </a:r>
          </a:p>
        </p:txBody>
      </p:sp>
      <p:sp>
        <p:nvSpPr>
          <p:cNvPr id="3" name="Content Placeholder 2"/>
          <p:cNvSpPr>
            <a:spLocks noGrp="1"/>
          </p:cNvSpPr>
          <p:nvPr>
            <p:ph idx="1"/>
          </p:nvPr>
        </p:nvSpPr>
        <p:spPr>
          <a:xfrm>
            <a:off x="-10542" y="965824"/>
            <a:ext cx="9154542" cy="5892176"/>
          </a:xfrm>
        </p:spPr>
        <p:txBody>
          <a:bodyPr>
            <a:noAutofit/>
          </a:bodyPr>
          <a:lstStyle/>
          <a:p>
            <a:pPr marL="291465" indent="-257175"/>
            <a:r>
              <a:rPr lang="en-US" sz="3200" dirty="0" err="1" smtClean="0"/>
              <a:t>Bailar</a:t>
            </a:r>
            <a:endParaRPr lang="en-US" sz="3200" dirty="0"/>
          </a:p>
          <a:p>
            <a:pPr marL="291465" indent="-257175"/>
            <a:r>
              <a:rPr lang="es-ES" sz="3200" dirty="0"/>
              <a:t>Aprender de </a:t>
            </a:r>
            <a:r>
              <a:rPr lang="es-ES" sz="3200" dirty="0" smtClean="0"/>
              <a:t>Ecuador</a:t>
            </a:r>
            <a:endParaRPr lang="es-ES" sz="3200" dirty="0"/>
          </a:p>
          <a:p>
            <a:pPr marL="291465" indent="-257175"/>
            <a:r>
              <a:rPr lang="es-ES" sz="3200" dirty="0" smtClean="0"/>
              <a:t>Enseñar la salsa</a:t>
            </a:r>
            <a:endParaRPr lang="en-US" sz="2600" dirty="0"/>
          </a:p>
        </p:txBody>
      </p:sp>
      <p:pic>
        <p:nvPicPr>
          <p:cNvPr id="6" name="Picture 5"/>
          <p:cNvPicPr>
            <a:picLocks noChangeAspect="1"/>
          </p:cNvPicPr>
          <p:nvPr/>
        </p:nvPicPr>
        <p:blipFill>
          <a:blip r:embed="rId3"/>
          <a:stretch>
            <a:fillRect/>
          </a:stretch>
        </p:blipFill>
        <p:spPr>
          <a:xfrm>
            <a:off x="9410701" y="4341757"/>
            <a:ext cx="2760264" cy="2498507"/>
          </a:xfrm>
          <a:prstGeom prst="rect">
            <a:avLst/>
          </a:prstGeom>
        </p:spPr>
      </p:pic>
      <p:sp>
        <p:nvSpPr>
          <p:cNvPr id="8" name="TextBox 7"/>
          <p:cNvSpPr txBox="1"/>
          <p:nvPr/>
        </p:nvSpPr>
        <p:spPr>
          <a:xfrm>
            <a:off x="9256541" y="6193933"/>
            <a:ext cx="1872208" cy="646331"/>
          </a:xfrm>
          <a:prstGeom prst="rect">
            <a:avLst/>
          </a:prstGeom>
          <a:noFill/>
        </p:spPr>
        <p:txBody>
          <a:bodyPr wrap="square" rtlCol="0">
            <a:spAutoFit/>
          </a:bodyPr>
          <a:lstStyle/>
          <a:p>
            <a:r>
              <a:rPr lang="en-US" dirty="0">
                <a:solidFill>
                  <a:prstClr val="black"/>
                </a:solidFill>
                <a:latin typeface="Calibri" panose="020F0502020204030204"/>
              </a:rPr>
              <a:t>2.1, 2.2, 3.1, 3.2, 4.1, 4.2, &amp; 5.1</a:t>
            </a:r>
          </a:p>
        </p:txBody>
      </p:sp>
      <p:sp>
        <p:nvSpPr>
          <p:cNvPr id="10" name="TextBox 9"/>
          <p:cNvSpPr txBox="1"/>
          <p:nvPr/>
        </p:nvSpPr>
        <p:spPr>
          <a:xfrm>
            <a:off x="5663952" y="0"/>
            <a:ext cx="6528048" cy="1246495"/>
          </a:xfrm>
          <a:prstGeom prst="rect">
            <a:avLst/>
          </a:prstGeom>
          <a:noFill/>
        </p:spPr>
        <p:txBody>
          <a:bodyPr wrap="square" rtlCol="0">
            <a:spAutoFit/>
          </a:bodyPr>
          <a:lstStyle/>
          <a:p>
            <a:pPr algn="ctr"/>
            <a:r>
              <a:rPr lang="es-ES" sz="3500" dirty="0" err="1"/>
              <a:t>Unit</a:t>
            </a:r>
            <a:r>
              <a:rPr lang="es-ES" sz="3500" dirty="0"/>
              <a:t> 3</a:t>
            </a:r>
          </a:p>
          <a:p>
            <a:pPr algn="ctr"/>
            <a:r>
              <a:rPr lang="es-ES" sz="2000" dirty="0">
                <a:solidFill>
                  <a:srgbClr val="FF0000"/>
                </a:solidFill>
              </a:rPr>
              <a:t>Examen</a:t>
            </a:r>
            <a:r>
              <a:rPr lang="es-ES" sz="2000" dirty="0"/>
              <a:t>: lunes el 18 de septiembre </a:t>
            </a:r>
            <a:r>
              <a:rPr lang="es-ES" sz="2000" dirty="0">
                <a:solidFill>
                  <a:srgbClr val="FF0000"/>
                </a:solidFill>
              </a:rPr>
              <a:t>(18/9/2017)</a:t>
            </a:r>
          </a:p>
          <a:p>
            <a:pPr algn="l"/>
            <a:r>
              <a:rPr lang="es-ES" sz="2000" dirty="0"/>
              <a:t>                	</a:t>
            </a:r>
            <a:r>
              <a:rPr lang="es-ES" sz="2000" dirty="0" err="1"/>
              <a:t>Themes</a:t>
            </a:r>
            <a:r>
              <a:rPr lang="es-ES" sz="2000" dirty="0"/>
              <a:t>/</a:t>
            </a:r>
            <a:r>
              <a:rPr lang="es-ES" sz="2000" dirty="0" err="1"/>
              <a:t>Topics</a:t>
            </a:r>
            <a:r>
              <a:rPr lang="es-ES" sz="2000" dirty="0"/>
              <a:t>: </a:t>
            </a:r>
            <a:endParaRPr lang="en-US" sz="2000" dirty="0"/>
          </a:p>
        </p:txBody>
      </p:sp>
      <p:sp>
        <p:nvSpPr>
          <p:cNvPr id="11" name="TextBox 10"/>
          <p:cNvSpPr txBox="1"/>
          <p:nvPr/>
        </p:nvSpPr>
        <p:spPr>
          <a:xfrm>
            <a:off x="7761954" y="1221707"/>
            <a:ext cx="3707904"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Hispanic Heritage Month</a:t>
            </a:r>
          </a:p>
          <a:p>
            <a:pPr marL="285750" indent="-285750">
              <a:buFont typeface="Arial" panose="020B0604020202020204" pitchFamily="34" charset="0"/>
              <a:buChar char="•"/>
            </a:pPr>
            <a:r>
              <a:rPr lang="en-US" dirty="0"/>
              <a:t>Geography of 21 Spanish-speaking countries with nationalities</a:t>
            </a:r>
          </a:p>
          <a:p>
            <a:pPr marL="285750" indent="-285750">
              <a:buFont typeface="Arial" panose="020B0604020202020204" pitchFamily="34" charset="0"/>
              <a:buChar char="•"/>
            </a:pPr>
            <a:r>
              <a:rPr lang="en-US" dirty="0"/>
              <a:t>Culture</a:t>
            </a:r>
          </a:p>
        </p:txBody>
      </p:sp>
    </p:spTree>
    <p:extLst>
      <p:ext uri="{BB962C8B-B14F-4D97-AF65-F5344CB8AC3E}">
        <p14:creationId xmlns:p14="http://schemas.microsoft.com/office/powerpoint/2010/main" val="3034615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5" name="Content Placeholder 4" descr="Graffiti on a wall&#10;&#10;Description generated with high confidence">
            <a:hlinkClick r:id="rId3" tooltip="Salsa, Marc Anthony"/>
            <a:extLst>
              <a:ext uri="{FF2B5EF4-FFF2-40B4-BE49-F238E27FC236}">
                <a16:creationId xmlns:a16="http://schemas.microsoft.com/office/drawing/2014/main" xmlns="" id="{28644BA2-687B-4E1C-B512-2301FAB7755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5907" b="19342"/>
          <a:stretch/>
        </p:blipFill>
        <p:spPr>
          <a:xfrm>
            <a:off x="20" y="10"/>
            <a:ext cx="12191980" cy="6857990"/>
          </a:xfrm>
          <a:prstGeom prst="rect">
            <a:avLst/>
          </a:prstGeom>
        </p:spPr>
      </p:pic>
    </p:spTree>
    <p:extLst>
      <p:ext uri="{BB962C8B-B14F-4D97-AF65-F5344CB8AC3E}">
        <p14:creationId xmlns:p14="http://schemas.microsoft.com/office/powerpoint/2010/main" val="741815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393" y="1772935"/>
            <a:ext cx="9144000" cy="1569660"/>
          </a:xfrm>
          <a:prstGeom prst="rect">
            <a:avLst/>
          </a:prstGeom>
          <a:noFill/>
        </p:spPr>
        <p:txBody>
          <a:bodyPr wrap="square" rtlCol="0">
            <a:spAutoFit/>
          </a:bodyPr>
          <a:lstStyle/>
          <a:p>
            <a:pPr defTabSz="914400"/>
            <a:r>
              <a:rPr lang="en-US" sz="9600" dirty="0" smtClean="0">
                <a:solidFill>
                  <a:srgbClr val="000066"/>
                </a:solidFill>
              </a:rPr>
              <a:t>ECUADOR</a:t>
            </a:r>
            <a:endParaRPr lang="en-US" sz="9600" dirty="0">
              <a:solidFill>
                <a:srgbClr val="0000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999" y="356111"/>
            <a:ext cx="5692461" cy="5972967"/>
          </a:xfrm>
          <a:prstGeom prst="rect">
            <a:avLst/>
          </a:prstGeom>
        </p:spPr>
      </p:pic>
    </p:spTree>
    <p:extLst>
      <p:ext uri="{BB962C8B-B14F-4D97-AF65-F5344CB8AC3E}">
        <p14:creationId xmlns:p14="http://schemas.microsoft.com/office/powerpoint/2010/main" val="117065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1676401"/>
            <a:ext cx="9144000" cy="4431983"/>
          </a:xfrm>
          <a:prstGeom prst="rect">
            <a:avLst/>
          </a:prstGeom>
          <a:noFill/>
        </p:spPr>
        <p:txBody>
          <a:bodyPr wrap="square" rtlCol="0">
            <a:spAutoFit/>
          </a:bodyPr>
          <a:lstStyle/>
          <a:p>
            <a:pPr algn="ctr" defTabSz="914400"/>
            <a:r>
              <a:rPr lang="en-US" sz="5400" b="1" dirty="0">
                <a:ln>
                  <a:solidFill>
                    <a:sysClr val="windowText" lastClr="000000"/>
                  </a:solidFill>
                </a:ln>
                <a:solidFill>
                  <a:srgbClr val="FFFFFF"/>
                </a:solidFill>
              </a:rPr>
              <a:t>Ecuador, whose capital is Quito, is named after the Spanish word for equator because the equator passes through Ecuador</a:t>
            </a:r>
            <a:r>
              <a:rPr lang="en-US" sz="6600" b="1" dirty="0">
                <a:ln>
                  <a:solidFill>
                    <a:sysClr val="windowText" lastClr="000000"/>
                  </a:solidFill>
                </a:ln>
                <a:solidFill>
                  <a:srgbClr val="FFFFFF"/>
                </a:solidFill>
              </a:rPr>
              <a:t>.</a:t>
            </a:r>
          </a:p>
        </p:txBody>
      </p:sp>
      <p:sp>
        <p:nvSpPr>
          <p:cNvPr id="6" name="5-Point Star 5">
            <a:hlinkClick r:id="rId3"/>
          </p:cNvPr>
          <p:cNvSpPr/>
          <p:nvPr/>
        </p:nvSpPr>
        <p:spPr>
          <a:xfrm>
            <a:off x="10363200" y="6442366"/>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US">
              <a:solidFill>
                <a:srgbClr val="FFFFFF"/>
              </a:solidFill>
            </a:endParaRPr>
          </a:p>
        </p:txBody>
      </p:sp>
    </p:spTree>
    <p:extLst>
      <p:ext uri="{BB962C8B-B14F-4D97-AF65-F5344CB8AC3E}">
        <p14:creationId xmlns:p14="http://schemas.microsoft.com/office/powerpoint/2010/main" val="2414868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868453"/>
          </a:xfrm>
          <a:prstGeom prst="rect">
            <a:avLst/>
          </a:prstGeom>
        </p:spPr>
      </p:pic>
      <p:sp>
        <p:nvSpPr>
          <p:cNvPr id="5" name="TextBox 4"/>
          <p:cNvSpPr txBox="1"/>
          <p:nvPr/>
        </p:nvSpPr>
        <p:spPr>
          <a:xfrm>
            <a:off x="0" y="0"/>
            <a:ext cx="12192000" cy="3477875"/>
          </a:xfrm>
          <a:prstGeom prst="rect">
            <a:avLst/>
          </a:prstGeom>
          <a:noFill/>
        </p:spPr>
        <p:txBody>
          <a:bodyPr wrap="square" rtlCol="0">
            <a:spAutoFit/>
          </a:bodyPr>
          <a:lstStyle/>
          <a:p>
            <a:pPr algn="ctr" defTabSz="914400"/>
            <a:r>
              <a:rPr lang="en-US" sz="4400" dirty="0">
                <a:solidFill>
                  <a:srgbClr val="020406"/>
                </a:solidFill>
              </a:rPr>
              <a:t>        Because of its location </a:t>
            </a:r>
            <a:r>
              <a:rPr lang="en-US" sz="4400" dirty="0" smtClean="0">
                <a:solidFill>
                  <a:srgbClr val="020406"/>
                </a:solidFill>
              </a:rPr>
              <a:t>at the </a:t>
            </a:r>
            <a:r>
              <a:rPr lang="en-US" sz="4400" dirty="0">
                <a:solidFill>
                  <a:srgbClr val="020406"/>
                </a:solidFill>
              </a:rPr>
              <a:t>equator, Ecuador </a:t>
            </a:r>
            <a:r>
              <a:rPr lang="en-US" sz="4400" dirty="0" smtClean="0">
                <a:solidFill>
                  <a:srgbClr val="020406"/>
                </a:solidFill>
              </a:rPr>
              <a:t>does not </a:t>
            </a:r>
            <a:r>
              <a:rPr lang="en-US" sz="4400" dirty="0">
                <a:solidFill>
                  <a:srgbClr val="020406"/>
                </a:solidFill>
              </a:rPr>
              <a:t>experience variations </a:t>
            </a:r>
            <a:r>
              <a:rPr lang="en-US" sz="4400" dirty="0" smtClean="0">
                <a:solidFill>
                  <a:srgbClr val="020406"/>
                </a:solidFill>
              </a:rPr>
              <a:t>in daylight </a:t>
            </a:r>
            <a:r>
              <a:rPr lang="en-US" sz="4400" dirty="0">
                <a:solidFill>
                  <a:srgbClr val="020406"/>
                </a:solidFill>
              </a:rPr>
              <a:t>hours during </a:t>
            </a:r>
            <a:r>
              <a:rPr lang="en-US" sz="4400" dirty="0" smtClean="0">
                <a:solidFill>
                  <a:srgbClr val="020406"/>
                </a:solidFill>
              </a:rPr>
              <a:t>the course </a:t>
            </a:r>
            <a:r>
              <a:rPr lang="en-US" sz="4400" dirty="0">
                <a:solidFill>
                  <a:srgbClr val="020406"/>
                </a:solidFill>
              </a:rPr>
              <a:t>of a year.  </a:t>
            </a:r>
            <a:r>
              <a:rPr lang="en-US" sz="4400" dirty="0" smtClean="0">
                <a:solidFill>
                  <a:srgbClr val="020406"/>
                </a:solidFill>
              </a:rPr>
              <a:t>Sunrise </a:t>
            </a:r>
            <a:r>
              <a:rPr lang="en-US" sz="4400" dirty="0">
                <a:solidFill>
                  <a:srgbClr val="020406"/>
                </a:solidFill>
              </a:rPr>
              <a:t>and sunset are </a:t>
            </a:r>
            <a:r>
              <a:rPr lang="en-US" sz="4400" dirty="0" smtClean="0">
                <a:solidFill>
                  <a:srgbClr val="020406"/>
                </a:solidFill>
              </a:rPr>
              <a:t>almost </a:t>
            </a:r>
            <a:r>
              <a:rPr lang="en-US" sz="4400" dirty="0">
                <a:solidFill>
                  <a:srgbClr val="020406"/>
                </a:solidFill>
              </a:rPr>
              <a:t>always at 6:00 a.m. and 6:00 p.m., respectively.</a:t>
            </a:r>
          </a:p>
        </p:txBody>
      </p:sp>
    </p:spTree>
    <p:extLst>
      <p:ext uri="{BB962C8B-B14F-4D97-AF65-F5344CB8AC3E}">
        <p14:creationId xmlns:p14="http://schemas.microsoft.com/office/powerpoint/2010/main" val="2909295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85653"/>
          </a:xfrm>
          <a:prstGeom prst="rect">
            <a:avLst/>
          </a:prstGeom>
        </p:spPr>
      </p:pic>
      <p:sp>
        <p:nvSpPr>
          <p:cNvPr id="5" name="TextBox 4"/>
          <p:cNvSpPr txBox="1"/>
          <p:nvPr/>
        </p:nvSpPr>
        <p:spPr>
          <a:xfrm>
            <a:off x="1523999" y="1121317"/>
            <a:ext cx="9144000" cy="4185761"/>
          </a:xfrm>
          <a:prstGeom prst="rect">
            <a:avLst/>
          </a:prstGeom>
          <a:noFill/>
        </p:spPr>
        <p:txBody>
          <a:bodyPr wrap="square" rtlCol="0">
            <a:spAutoFit/>
          </a:bodyPr>
          <a:lstStyle/>
          <a:p>
            <a:pPr algn="ctr" defTabSz="914400"/>
            <a:r>
              <a:rPr lang="en-US" sz="3800" b="1" dirty="0">
                <a:ln>
                  <a:solidFill>
                    <a:sysClr val="windowText" lastClr="000000"/>
                  </a:solidFill>
                </a:ln>
                <a:solidFill>
                  <a:srgbClr val="FFFFFF"/>
                </a:solidFill>
              </a:rPr>
              <a:t>The Galápagos Islands belong to Ecuador and are famous for their vast variety of animal species and the studies by Charles Darwin that contributed to the inception of Darwin's theory of evolution by natural selection.</a:t>
            </a:r>
          </a:p>
        </p:txBody>
      </p:sp>
      <p:sp>
        <p:nvSpPr>
          <p:cNvPr id="6" name="5-Point Star 5">
            <a:hlinkClick r:id="rId3"/>
          </p:cNvPr>
          <p:cNvSpPr/>
          <p:nvPr/>
        </p:nvSpPr>
        <p:spPr>
          <a:xfrm>
            <a:off x="10349345" y="6428395"/>
            <a:ext cx="304800" cy="291061"/>
          </a:xfrm>
          <a:prstGeom prst="star5">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s-US">
              <a:solidFill>
                <a:srgbClr val="FFFFFF"/>
              </a:solidFill>
            </a:endParaRPr>
          </a:p>
        </p:txBody>
      </p:sp>
    </p:spTree>
    <p:extLst>
      <p:ext uri="{BB962C8B-B14F-4D97-AF65-F5344CB8AC3E}">
        <p14:creationId xmlns:p14="http://schemas.microsoft.com/office/powerpoint/2010/main" val="1429117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77594"/>
          </a:xfrm>
          <a:prstGeom prst="rect">
            <a:avLst/>
          </a:prstGeom>
        </p:spPr>
      </p:pic>
      <p:sp>
        <p:nvSpPr>
          <p:cNvPr id="5" name="TextBox 4"/>
          <p:cNvSpPr txBox="1"/>
          <p:nvPr/>
        </p:nvSpPr>
        <p:spPr>
          <a:xfrm>
            <a:off x="1391264" y="700549"/>
            <a:ext cx="9144000" cy="5078313"/>
          </a:xfrm>
          <a:prstGeom prst="rect">
            <a:avLst/>
          </a:prstGeom>
          <a:noFill/>
        </p:spPr>
        <p:txBody>
          <a:bodyPr wrap="square" rtlCol="0">
            <a:spAutoFit/>
          </a:bodyPr>
          <a:lstStyle/>
          <a:p>
            <a:pPr algn="ctr" defTabSz="914400"/>
            <a:r>
              <a:rPr lang="en-US" sz="5400" dirty="0">
                <a:solidFill>
                  <a:srgbClr val="020406"/>
                </a:solidFill>
              </a:rPr>
              <a:t>In Ecuador, Tuesday </a:t>
            </a:r>
          </a:p>
          <a:p>
            <a:pPr algn="ctr" defTabSz="914400"/>
            <a:r>
              <a:rPr lang="en-US" sz="5400" dirty="0">
                <a:solidFill>
                  <a:srgbClr val="020406"/>
                </a:solidFill>
              </a:rPr>
              <a:t>the 13th is considered a very unlucky day. They believe that no one should ever get married or travel on that day.  </a:t>
            </a:r>
          </a:p>
        </p:txBody>
      </p:sp>
    </p:spTree>
    <p:extLst>
      <p:ext uri="{BB962C8B-B14F-4D97-AF65-F5344CB8AC3E}">
        <p14:creationId xmlns:p14="http://schemas.microsoft.com/office/powerpoint/2010/main" val="3627532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20076" cy="1027089"/>
          </a:xfrm>
        </p:spPr>
        <p:txBody>
          <a:bodyPr>
            <a:normAutofit fontScale="90000"/>
          </a:bodyPr>
          <a:lstStyle/>
          <a:p>
            <a:r>
              <a:rPr lang="en-US" dirty="0" err="1" smtClean="0"/>
              <a:t>Día</a:t>
            </a:r>
            <a:r>
              <a:rPr lang="en-US" dirty="0" smtClean="0"/>
              <a:t> de </a:t>
            </a:r>
            <a:r>
              <a:rPr lang="en-US" dirty="0" err="1"/>
              <a:t>I</a:t>
            </a:r>
            <a:r>
              <a:rPr lang="en-US" dirty="0" err="1" smtClean="0"/>
              <a:t>ndependencia</a:t>
            </a:r>
            <a:r>
              <a:rPr lang="en-US" dirty="0" smtClean="0"/>
              <a:t> </a:t>
            </a:r>
            <a:r>
              <a:rPr lang="en-US" dirty="0" err="1" smtClean="0"/>
              <a:t>Ecuatoriano</a:t>
            </a:r>
            <a:r>
              <a:rPr lang="en-US" dirty="0" smtClean="0"/>
              <a:t>,</a:t>
            </a:r>
            <a:br>
              <a:rPr lang="en-US" dirty="0" smtClean="0"/>
            </a:br>
            <a:r>
              <a:rPr lang="en-US" b="1" dirty="0" smtClean="0"/>
              <a:t>10 de </a:t>
            </a:r>
            <a:r>
              <a:rPr lang="en-US" b="1" dirty="0" err="1" smtClean="0"/>
              <a:t>agosto</a:t>
            </a:r>
            <a:r>
              <a:rPr lang="en-US" b="1" dirty="0" smtClean="0"/>
              <a:t> 1809</a:t>
            </a:r>
            <a:endParaRPr lang="en-US" b="1" dirty="0"/>
          </a:p>
        </p:txBody>
      </p:sp>
      <p:sp>
        <p:nvSpPr>
          <p:cNvPr id="3" name="Content Placeholder 2"/>
          <p:cNvSpPr>
            <a:spLocks noGrp="1"/>
          </p:cNvSpPr>
          <p:nvPr>
            <p:ph idx="1"/>
          </p:nvPr>
        </p:nvSpPr>
        <p:spPr>
          <a:xfrm>
            <a:off x="0" y="1322056"/>
            <a:ext cx="12192000" cy="5167233"/>
          </a:xfrm>
        </p:spPr>
        <p:txBody>
          <a:bodyPr>
            <a:normAutofit/>
          </a:bodyPr>
          <a:lstStyle/>
          <a:p>
            <a:r>
              <a:rPr lang="en-US" dirty="0" smtClean="0"/>
              <a:t>On </a:t>
            </a:r>
            <a:r>
              <a:rPr lang="en-US" b="1" dirty="0" smtClean="0"/>
              <a:t>August 9, 1809</a:t>
            </a:r>
            <a:r>
              <a:rPr lang="en-US" dirty="0" smtClean="0"/>
              <a:t>, the </a:t>
            </a:r>
            <a:r>
              <a:rPr lang="en-US" b="1" dirty="0" smtClean="0"/>
              <a:t>leaders of the patriots, </a:t>
            </a:r>
            <a:r>
              <a:rPr lang="en-US" b="1" dirty="0"/>
              <a:t>Juan </a:t>
            </a:r>
            <a:r>
              <a:rPr lang="en-US" b="1" dirty="0" err="1"/>
              <a:t>Pío</a:t>
            </a:r>
            <a:r>
              <a:rPr lang="en-US" b="1" dirty="0"/>
              <a:t> </a:t>
            </a:r>
            <a:r>
              <a:rPr lang="en-US" b="1" dirty="0" err="1"/>
              <a:t>Montúfar</a:t>
            </a:r>
            <a:r>
              <a:rPr lang="en-US" b="1" dirty="0"/>
              <a:t> and Doctor Francisco Eugenio</a:t>
            </a:r>
            <a:r>
              <a:rPr lang="en-US" dirty="0"/>
              <a:t> de Santa </a:t>
            </a:r>
            <a:r>
              <a:rPr lang="en-US" dirty="0" smtClean="0"/>
              <a:t>Cruz, organized a meeting </a:t>
            </a:r>
            <a:r>
              <a:rPr lang="en-US" dirty="0"/>
              <a:t>at </a:t>
            </a:r>
            <a:r>
              <a:rPr lang="en-US" b="1" dirty="0" err="1" smtClean="0"/>
              <a:t>Señora</a:t>
            </a:r>
            <a:r>
              <a:rPr lang="en-US" b="1" dirty="0" smtClean="0"/>
              <a:t> Manuela </a:t>
            </a:r>
            <a:r>
              <a:rPr lang="en-US" b="1" dirty="0" err="1" smtClean="0"/>
              <a:t>Cañizares</a:t>
            </a:r>
            <a:r>
              <a:rPr lang="en-US" dirty="0" smtClean="0"/>
              <a:t>’ home.</a:t>
            </a:r>
          </a:p>
          <a:p>
            <a:r>
              <a:rPr lang="en-US" dirty="0" smtClean="0"/>
              <a:t>The following day, on </a:t>
            </a:r>
            <a:r>
              <a:rPr lang="en-US" b="1" dirty="0"/>
              <a:t>August 10, 1809</a:t>
            </a:r>
            <a:r>
              <a:rPr lang="en-US" dirty="0" smtClean="0"/>
              <a:t>, the patriots informed </a:t>
            </a:r>
            <a:r>
              <a:rPr lang="en-US" dirty="0"/>
              <a:t>the </a:t>
            </a:r>
            <a:r>
              <a:rPr lang="en-US" dirty="0" smtClean="0"/>
              <a:t>current president of </a:t>
            </a:r>
            <a:r>
              <a:rPr lang="en-US" dirty="0"/>
              <a:t>his </a:t>
            </a:r>
            <a:r>
              <a:rPr lang="en-US" dirty="0" smtClean="0"/>
              <a:t>deposition &amp; declared independence of </a:t>
            </a:r>
            <a:r>
              <a:rPr lang="en-US" dirty="0"/>
              <a:t>the territories of </a:t>
            </a:r>
            <a:r>
              <a:rPr lang="en-US" dirty="0" smtClean="0"/>
              <a:t>Quito.</a:t>
            </a:r>
          </a:p>
          <a:p>
            <a:r>
              <a:rPr lang="en-US" dirty="0" smtClean="0"/>
              <a:t>There were still uprisings &amp; turmoil from 1809 to 1829. However, with the peace treaty of </a:t>
            </a:r>
            <a:r>
              <a:rPr lang="en-US" dirty="0"/>
              <a:t>Gran Colombia in </a:t>
            </a:r>
            <a:r>
              <a:rPr lang="en-US" b="1" dirty="0"/>
              <a:t>1829</a:t>
            </a:r>
            <a:r>
              <a:rPr lang="en-US" dirty="0"/>
              <a:t>, Ecuador </a:t>
            </a:r>
            <a:r>
              <a:rPr lang="en-US" dirty="0" smtClean="0"/>
              <a:t>really attained </a:t>
            </a:r>
            <a:r>
              <a:rPr lang="en-US" b="1" dirty="0" smtClean="0"/>
              <a:t>true independence</a:t>
            </a:r>
            <a:r>
              <a:rPr lang="en-US" dirty="0" smtClean="0"/>
              <a:t>.</a:t>
            </a:r>
          </a:p>
          <a:p>
            <a:r>
              <a:rPr lang="en-US" dirty="0"/>
              <a:t>B</a:t>
            </a:r>
            <a:r>
              <a:rPr lang="en-US" dirty="0" smtClean="0"/>
              <a:t>ecoming unified as 1 country in peace by </a:t>
            </a:r>
            <a:r>
              <a:rPr lang="en-US" b="1" dirty="0" smtClean="0"/>
              <a:t>1830</a:t>
            </a:r>
            <a:r>
              <a:rPr lang="en-US" dirty="0" smtClean="0"/>
              <a:t>, the </a:t>
            </a:r>
            <a:r>
              <a:rPr lang="en-US" dirty="0"/>
              <a:t>Venezuelan </a:t>
            </a:r>
            <a:r>
              <a:rPr lang="en-US" dirty="0" smtClean="0"/>
              <a:t>general, </a:t>
            </a:r>
            <a:r>
              <a:rPr lang="en-US" b="1" dirty="0"/>
              <a:t>Juan José Flores, </a:t>
            </a:r>
            <a:r>
              <a:rPr lang="en-US" b="1" dirty="0" smtClean="0"/>
              <a:t>was </a:t>
            </a:r>
            <a:r>
              <a:rPr lang="en-US" b="1" dirty="0"/>
              <a:t>appointed President </a:t>
            </a:r>
            <a:r>
              <a:rPr lang="en-US" dirty="0"/>
              <a:t>of the </a:t>
            </a:r>
            <a:r>
              <a:rPr lang="en-US" dirty="0" smtClean="0"/>
              <a:t>Republic of Ecuador. President Flores reaffirmed </a:t>
            </a:r>
            <a:r>
              <a:rPr lang="en-US" dirty="0"/>
              <a:t>the emancipation &amp;</a:t>
            </a:r>
            <a:r>
              <a:rPr lang="en-US" dirty="0" smtClean="0"/>
              <a:t> </a:t>
            </a:r>
            <a:r>
              <a:rPr lang="en-US" dirty="0"/>
              <a:t>the August 10, </a:t>
            </a:r>
            <a:r>
              <a:rPr lang="en-US" dirty="0" smtClean="0"/>
              <a:t>1809 spirit &amp; declaration of Independence.</a:t>
            </a:r>
          </a:p>
          <a:p>
            <a:endParaRPr lang="en-US" dirty="0" smtClean="0"/>
          </a:p>
        </p:txBody>
      </p:sp>
    </p:spTree>
    <p:extLst>
      <p:ext uri="{BB962C8B-B14F-4D97-AF65-F5344CB8AC3E}">
        <p14:creationId xmlns:p14="http://schemas.microsoft.com/office/powerpoint/2010/main" val="3328129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36512"/>
            <a:ext cx="12192000" cy="6894512"/>
          </a:xfrm>
        </p:spPr>
      </p:pic>
      <p:sp>
        <p:nvSpPr>
          <p:cNvPr id="4" name="Content Placeholder 3"/>
          <p:cNvSpPr>
            <a:spLocks noGrp="1"/>
          </p:cNvSpPr>
          <p:nvPr>
            <p:ph sz="half" idx="2"/>
          </p:nvPr>
        </p:nvSpPr>
        <p:spPr>
          <a:xfrm>
            <a:off x="7669160" y="0"/>
            <a:ext cx="4522839" cy="6858000"/>
          </a:xfrm>
        </p:spPr>
        <p:txBody>
          <a:bodyPr/>
          <a:lstStyle/>
          <a:p>
            <a:r>
              <a:rPr lang="en-US" dirty="0"/>
              <a:t>Yellow symbolizes the abundance of crops &amp;</a:t>
            </a:r>
            <a:r>
              <a:rPr lang="en-US" dirty="0" smtClean="0"/>
              <a:t> </a:t>
            </a:r>
            <a:r>
              <a:rPr lang="en-US" dirty="0"/>
              <a:t>the fertility of the land. </a:t>
            </a:r>
          </a:p>
          <a:p>
            <a:r>
              <a:rPr lang="en-US" dirty="0"/>
              <a:t>Blue represents the color of the sea &amp;</a:t>
            </a:r>
            <a:r>
              <a:rPr lang="en-US" dirty="0" smtClean="0"/>
              <a:t> </a:t>
            </a:r>
            <a:r>
              <a:rPr lang="en-US" dirty="0"/>
              <a:t>the sky</a:t>
            </a:r>
            <a:r>
              <a:rPr lang="en-US" dirty="0" smtClean="0"/>
              <a:t>.</a:t>
            </a:r>
          </a:p>
          <a:p>
            <a:r>
              <a:rPr lang="en-US" dirty="0" smtClean="0"/>
              <a:t>The </a:t>
            </a:r>
            <a:r>
              <a:rPr lang="en-US" dirty="0"/>
              <a:t>red means the blood shed by the soldiers and martyrs of the battles of </a:t>
            </a:r>
            <a:r>
              <a:rPr lang="en-US" dirty="0">
                <a:solidFill>
                  <a:schemeClr val="bg1"/>
                </a:solidFill>
              </a:rPr>
              <a:t>independence. </a:t>
            </a:r>
            <a:endParaRPr lang="en-US" dirty="0" smtClean="0">
              <a:solidFill>
                <a:schemeClr val="bg1"/>
              </a:solidFill>
            </a:endParaRPr>
          </a:p>
          <a:p>
            <a:r>
              <a:rPr lang="en-US" dirty="0" smtClean="0">
                <a:solidFill>
                  <a:schemeClr val="bg1"/>
                </a:solidFill>
              </a:rPr>
              <a:t>Though Independence came in the early 1800’s, the flag went through 6 stages of development. The current one was established in 1900 </a:t>
            </a:r>
            <a:r>
              <a:rPr lang="en-US" dirty="0">
                <a:solidFill>
                  <a:schemeClr val="bg1"/>
                </a:solidFill>
              </a:rPr>
              <a:t>by legislative </a:t>
            </a:r>
            <a:r>
              <a:rPr lang="en-US" dirty="0" smtClean="0">
                <a:solidFill>
                  <a:schemeClr val="bg1"/>
                </a:solidFill>
              </a:rPr>
              <a:t>decree.</a:t>
            </a:r>
            <a:r>
              <a:rPr lang="en-US" dirty="0">
                <a:solidFill>
                  <a:schemeClr val="bg1"/>
                </a:solidFill>
              </a:rPr>
              <a:t> </a:t>
            </a:r>
            <a:r>
              <a:rPr lang="en-US" dirty="0"/>
              <a:t> </a:t>
            </a:r>
            <a:endParaRPr lang="en-US" dirty="0" smtClean="0">
              <a:solidFill>
                <a:schemeClr val="bg1"/>
              </a:solidFill>
            </a:endParaRPr>
          </a:p>
        </p:txBody>
      </p:sp>
    </p:spTree>
    <p:extLst>
      <p:ext uri="{BB962C8B-B14F-4D97-AF65-F5344CB8AC3E}">
        <p14:creationId xmlns:p14="http://schemas.microsoft.com/office/powerpoint/2010/main" val="3207251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07923"/>
          </a:xfrm>
        </p:spPr>
        <p:txBody>
          <a:bodyPr/>
          <a:lstStyle/>
          <a:p>
            <a:r>
              <a:rPr lang="en-US" dirty="0" err="1" smtClean="0"/>
              <a:t>Cultura</a:t>
            </a:r>
            <a:endParaRPr lang="en-US" dirty="0"/>
          </a:p>
        </p:txBody>
      </p:sp>
      <p:sp>
        <p:nvSpPr>
          <p:cNvPr id="3" name="Subtitle 2"/>
          <p:cNvSpPr>
            <a:spLocks noGrp="1"/>
          </p:cNvSpPr>
          <p:nvPr>
            <p:ph sz="half" idx="1"/>
          </p:nvPr>
        </p:nvSpPr>
        <p:spPr>
          <a:xfrm>
            <a:off x="0" y="707922"/>
            <a:ext cx="6172200" cy="6150077"/>
          </a:xfrm>
        </p:spPr>
        <p:txBody>
          <a:bodyPr>
            <a:normAutofit fontScale="92500" lnSpcReduction="10000"/>
          </a:bodyPr>
          <a:lstStyle/>
          <a:p>
            <a:r>
              <a:rPr lang="en-US" dirty="0" smtClean="0"/>
              <a:t>Ecuador's </a:t>
            </a:r>
            <a:r>
              <a:rPr lang="en-US" dirty="0"/>
              <a:t>official language is Spanish, but </a:t>
            </a:r>
            <a:r>
              <a:rPr lang="en-US" dirty="0" err="1"/>
              <a:t>Quichua</a:t>
            </a:r>
            <a:r>
              <a:rPr lang="en-US" dirty="0"/>
              <a:t> - an Incan language - is spoken by the Indian population. </a:t>
            </a:r>
            <a:r>
              <a:rPr lang="en-US" b="1" dirty="0"/>
              <a:t>Besides Spanish, ten native languages are spoken in Ecuador</a:t>
            </a:r>
            <a:r>
              <a:rPr lang="en-US" dirty="0"/>
              <a:t>. English is the most spoken foreign language amongst tourism service providers and professionals.</a:t>
            </a:r>
          </a:p>
          <a:p>
            <a:r>
              <a:rPr lang="en-US" dirty="0"/>
              <a:t>The Ecuadorians have a distinctive type of dress code. The men &amp;</a:t>
            </a:r>
            <a:r>
              <a:rPr lang="en-US" dirty="0" smtClean="0"/>
              <a:t> </a:t>
            </a:r>
            <a:r>
              <a:rPr lang="en-US" dirty="0"/>
              <a:t>especially the woman in each region of Ecuador and the Galapagos Islands can be easily identified by their dress as it is displays specific cultural diversities that are characteristic of that particular region. A major aspect of Indian identity is present in Ecuador. People that are familiar with the native dress can often tell roughly where an Indian is from, based on what they wear.</a:t>
            </a:r>
          </a:p>
        </p:txBody>
      </p:sp>
      <p:sp>
        <p:nvSpPr>
          <p:cNvPr id="4" name="Content Placeholder 3"/>
          <p:cNvSpPr>
            <a:spLocks noGrp="1"/>
          </p:cNvSpPr>
          <p:nvPr>
            <p:ph sz="half" idx="2"/>
          </p:nvPr>
        </p:nvSpPr>
        <p:spPr>
          <a:xfrm>
            <a:off x="6172200" y="0"/>
            <a:ext cx="6019800" cy="6857999"/>
          </a:xfrm>
        </p:spPr>
        <p:txBody>
          <a:bodyPr>
            <a:normAutofit fontScale="92500" lnSpcReduction="10000"/>
          </a:bodyPr>
          <a:lstStyle/>
          <a:p>
            <a:r>
              <a:rPr lang="en-US" dirty="0"/>
              <a:t>The Afro-Ecuadorians that are present in Ecuador today are famous for their </a:t>
            </a:r>
            <a:r>
              <a:rPr lang="en-US" b="1" dirty="0"/>
              <a:t>marimba music </a:t>
            </a:r>
            <a:r>
              <a:rPr lang="en-US" dirty="0"/>
              <a:t>&amp;</a:t>
            </a:r>
            <a:r>
              <a:rPr lang="en-US" dirty="0" smtClean="0"/>
              <a:t> </a:t>
            </a:r>
            <a:r>
              <a:rPr lang="en-US" dirty="0"/>
              <a:t>many music and dance festivals. Long before the Spanish conquered Ecuador and even before the rise of Incan civilization, the diverse native cultures of the region had rich musical traditions. Music played an important role in the ancient Andean people’s lives and archaeologists have found some very old instruments, such as, drums, flutes, trumpets and other </a:t>
            </a:r>
            <a:r>
              <a:rPr lang="en-US" dirty="0" smtClean="0"/>
              <a:t>musical </a:t>
            </a:r>
            <a:r>
              <a:rPr lang="en-US" dirty="0"/>
              <a:t>artifacts, in ancient tombs</a:t>
            </a:r>
            <a:r>
              <a:rPr lang="en-US" dirty="0" smtClean="0"/>
              <a:t>.</a:t>
            </a:r>
          </a:p>
          <a:p>
            <a:r>
              <a:rPr lang="en-US" dirty="0"/>
              <a:t>Ecuador has some very tasty and very strange combinations in their cuisine. You can expect to find some lemon marinated shrimps, toasted corn on the cob and a huge variety of pastries filled with all types of different stuffing.</a:t>
            </a:r>
          </a:p>
        </p:txBody>
      </p:sp>
    </p:spTree>
    <p:extLst>
      <p:ext uri="{BB962C8B-B14F-4D97-AF65-F5344CB8AC3E}">
        <p14:creationId xmlns:p14="http://schemas.microsoft.com/office/powerpoint/2010/main" val="32605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3676</TotalTime>
  <Words>376</Words>
  <Application>Microsoft Office PowerPoint</Application>
  <PresentationFormat>Widescreen</PresentationFormat>
  <Paragraphs>44</Paragraphs>
  <Slides>12</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Hoy vamos a…</vt:lpstr>
      <vt:lpstr>PowerPoint Presentation</vt:lpstr>
      <vt:lpstr>PowerPoint Presentation</vt:lpstr>
      <vt:lpstr>PowerPoint Presentation</vt:lpstr>
      <vt:lpstr>PowerPoint Presentation</vt:lpstr>
      <vt:lpstr>PowerPoint Presentation</vt:lpstr>
      <vt:lpstr>Día de Independencia Ecuatoriano, 10 de agosto 1809</vt:lpstr>
      <vt:lpstr>PowerPoint Presentation</vt:lpstr>
      <vt:lpstr>Cultura</vt:lpstr>
      <vt:lpstr>La Marimba Ecuatoriana “La Caderona” https://www.youtube.com/watch?v=ezpoPeN27Ts</vt:lpstr>
      <vt:lpstr>Hoy vamos 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Misha Barbour</dc:creator>
  <cp:lastModifiedBy>Misha Heglar</cp:lastModifiedBy>
  <cp:revision>60</cp:revision>
  <cp:lastPrinted>2017-09-07T14:23:34Z</cp:lastPrinted>
  <dcterms:created xsi:type="dcterms:W3CDTF">2016-09-21T02:02:23Z</dcterms:created>
  <dcterms:modified xsi:type="dcterms:W3CDTF">2017-09-15T20:40:47Z</dcterms:modified>
</cp:coreProperties>
</file>