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2C18450-1C75-4FF4-8BF0-1BE6793E4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30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2A7A40-1431-4E7C-8FBB-91B180007C5B}" type="datetimeFigureOut">
              <a:rPr lang="en-US"/>
              <a:pPr>
                <a:defRPr/>
              </a:pPr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3129EB-FC7A-4F51-888F-BA8C75A7A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1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72958A5-44BE-4E9F-BF42-F20A4639FD98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65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5BF8994-17B9-4E65-A9AD-3DAB1A092ED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9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90A407B-3A7D-4A86-8775-9026A626E103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487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C6BA7258-B4FB-4615-872D-0D48AFB957C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8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AF4223C-0A42-428B-9C1C-75BC775A2126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87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AFD1250-C158-4588-A603-4A2CB349E24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168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032369B5-E9B9-423E-9431-0492E0E1000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16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1ED0ED4-E67C-4918-9945-1FCD02BFB73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912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1E34A1-3E98-46CD-9F62-07631C5D7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A16CC-5807-41B5-BEE8-0316A150D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2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004DB-BAF3-4003-BB65-E0EF0BCBE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65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202B0-7FE5-467F-8373-89481FD93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CCB4E-D9B0-44C6-B867-0077C0BB9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53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26030-157D-4AD3-B6A7-3841D4D07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83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E48E0-ED92-468A-BE13-6C4A801DA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5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29D76-4410-4600-97BA-F2AB81C87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6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7E164-3297-4C6A-84FC-9C0FB3919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95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1046B-1364-422A-9795-5701C5680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60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FC94E-AF66-490D-8F64-8E5DD2EB8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6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Haga clic para cambiar el estilo de título	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Haga clic para modificar el estilo de texto del patrón</a:t>
            </a:r>
          </a:p>
          <a:p>
            <a:pPr lvl="1"/>
            <a:r>
              <a:rPr lang="en-US" altLang="en-US" smtClean="0"/>
              <a:t>Segundo nivel</a:t>
            </a:r>
          </a:p>
          <a:p>
            <a:pPr lvl="2"/>
            <a:r>
              <a:rPr lang="en-US" altLang="en-US" smtClean="0"/>
              <a:t>Tercer nivel</a:t>
            </a:r>
          </a:p>
          <a:p>
            <a:pPr lvl="3"/>
            <a:r>
              <a:rPr lang="en-US" altLang="en-US" smtClean="0"/>
              <a:t>Cuarto nivel</a:t>
            </a:r>
          </a:p>
          <a:p>
            <a:pPr lvl="4"/>
            <a:r>
              <a:rPr lang="en-US" altLang="en-US" smtClean="0"/>
              <a:t>Quinto nivel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6A3724-317B-49FE-92A5-14F6B496DE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3814763"/>
            <a:ext cx="8572500" cy="971550"/>
          </a:xfrm>
        </p:spPr>
        <p:txBody>
          <a:bodyPr/>
          <a:lstStyle/>
          <a:p>
            <a:pPr eaLnBrk="1" hangingPunct="1">
              <a:defRPr/>
            </a:pPr>
            <a:r>
              <a:rPr lang="es-CO" sz="5400" b="1" dirty="0" smtClean="0"/>
              <a:t>¿Cuántos Años Tienes?</a:t>
            </a:r>
            <a:br>
              <a:rPr lang="es-CO" sz="5400" b="1" dirty="0" smtClean="0"/>
            </a:br>
            <a:r>
              <a:rPr lang="es-CO" sz="5400" b="1" dirty="0" smtClean="0"/>
              <a:t/>
            </a:r>
            <a:br>
              <a:rPr lang="es-CO" sz="5400" b="1" dirty="0" smtClean="0"/>
            </a:br>
            <a:r>
              <a:rPr lang="es-CO" sz="5400" b="1" dirty="0" smtClean="0"/>
              <a:t> ¿ Cuál Es Tu Teléfono?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69888"/>
            <a:ext cx="7129462" cy="75565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What will we do today???</a:t>
            </a:r>
          </a:p>
        </p:txBody>
      </p:sp>
      <p:sp>
        <p:nvSpPr>
          <p:cNvPr id="6147" name="Text Box 20"/>
          <p:cNvSpPr txBox="1">
            <a:spLocks noChangeArrowheads="1"/>
          </p:cNvSpPr>
          <p:nvPr/>
        </p:nvSpPr>
        <p:spPr bwMode="auto">
          <a:xfrm>
            <a:off x="1042988" y="1700213"/>
            <a:ext cx="69135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O" altLang="en-US" sz="2800"/>
              <a:t> Learn how to ask age questions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O" altLang="en-US" sz="2800"/>
              <a:t> Learn how to tell your age.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O" altLang="en-US" sz="2800"/>
              <a:t> Learn how to ask and answer phone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52400"/>
            <a:ext cx="5759450" cy="90011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s-CO" altLang="en-US" sz="4000" smtClean="0"/>
              <a:t>¿Cuántos años tienes?</a:t>
            </a:r>
          </a:p>
        </p:txBody>
      </p:sp>
      <p:graphicFrame>
        <p:nvGraphicFramePr>
          <p:cNvPr id="1026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2339975" y="2852738"/>
          <a:ext cx="4824413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4" imgW="2048161" imgH="1800476" progId="Paint.Picture">
                  <p:embed/>
                </p:oleObj>
              </mc:Choice>
              <mc:Fallback>
                <p:oleObj name="Bitmap Image" r:id="rId4" imgW="2048161" imgH="1800476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852738"/>
                        <a:ext cx="4824413" cy="352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AutoShape 15"/>
          <p:cNvSpPr>
            <a:spLocks noChangeArrowheads="1"/>
          </p:cNvSpPr>
          <p:nvPr/>
        </p:nvSpPr>
        <p:spPr bwMode="auto">
          <a:xfrm>
            <a:off x="1692275" y="1557338"/>
            <a:ext cx="2663825" cy="1295400"/>
          </a:xfrm>
          <a:prstGeom prst="downArrowCallout">
            <a:avLst>
              <a:gd name="adj1" fmla="val 51409"/>
              <a:gd name="adj2" fmla="val 51409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692275" y="1557338"/>
            <a:ext cx="25193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altLang="en-US" sz="2400" b="1"/>
              <a:t>Hola, ¿Cuántos años tienes?</a:t>
            </a:r>
          </a:p>
        </p:txBody>
      </p:sp>
      <p:sp>
        <p:nvSpPr>
          <p:cNvPr id="1030" name="AutoShape 17"/>
          <p:cNvSpPr>
            <a:spLocks noChangeArrowheads="1"/>
          </p:cNvSpPr>
          <p:nvPr/>
        </p:nvSpPr>
        <p:spPr bwMode="auto">
          <a:xfrm>
            <a:off x="4646613" y="1484313"/>
            <a:ext cx="2663825" cy="1584325"/>
          </a:xfrm>
          <a:prstGeom prst="downArrowCallout">
            <a:avLst>
              <a:gd name="adj1" fmla="val 42034"/>
              <a:gd name="adj2" fmla="val 42034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572000" y="1557338"/>
            <a:ext cx="27384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altLang="en-US" sz="2400" b="1" u="sng" dirty="0"/>
              <a:t>Tengo</a:t>
            </a:r>
            <a:r>
              <a:rPr lang="es-CO" altLang="en-US" sz="2400" b="1" dirty="0"/>
              <a:t> </a:t>
            </a:r>
            <a:r>
              <a:rPr lang="es-CO" altLang="en-US" sz="2400" b="1" dirty="0" smtClean="0"/>
              <a:t>catorce </a:t>
            </a:r>
            <a:r>
              <a:rPr lang="es-CO" altLang="en-US" sz="2400" b="1" dirty="0"/>
              <a:t>años</a:t>
            </a:r>
          </a:p>
          <a:p>
            <a:pPr algn="ctr" eaLnBrk="1" hangingPunct="1">
              <a:spcBef>
                <a:spcPct val="50000"/>
              </a:spcBef>
            </a:pPr>
            <a:endParaRPr lang="es-CO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35150" y="3068638"/>
          <a:ext cx="6408738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Bitmap Image" r:id="rId4" imgW="2048161" imgH="1800476" progId="Paint.Picture">
                  <p:embed/>
                </p:oleObj>
              </mc:Choice>
              <mc:Fallback>
                <p:oleObj name="Bitmap Image" r:id="rId4" imgW="2048161" imgH="180047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068638"/>
                        <a:ext cx="6408738" cy="352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1403350" y="1557338"/>
            <a:ext cx="2663825" cy="1439862"/>
          </a:xfrm>
          <a:prstGeom prst="downArrowCallout">
            <a:avLst>
              <a:gd name="adj1" fmla="val 46251"/>
              <a:gd name="adj2" fmla="val 46251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4860925" y="1484313"/>
            <a:ext cx="3240088" cy="1584325"/>
          </a:xfrm>
          <a:prstGeom prst="downArrowCallout">
            <a:avLst>
              <a:gd name="adj1" fmla="val 51127"/>
              <a:gd name="adj2" fmla="val 51127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title"/>
          </p:nvPr>
        </p:nvSpPr>
        <p:spPr>
          <a:xfrm>
            <a:off x="1476375" y="152400"/>
            <a:ext cx="5759450" cy="90011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s-CO" altLang="en-US" sz="4000" smtClean="0"/>
              <a:t>¿Cuántos años tienes?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258888" y="1557338"/>
            <a:ext cx="28082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altLang="en-US" sz="2200" b="1"/>
              <a:t>1) Hola, ¿Cuántos años tienes?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003800" y="1484313"/>
            <a:ext cx="30972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altLang="en-US" sz="2200" b="1" dirty="0"/>
              <a:t>2) </a:t>
            </a:r>
            <a:r>
              <a:rPr lang="es-CO" altLang="en-US" sz="2200" b="1" u="sng" dirty="0"/>
              <a:t>Tengo</a:t>
            </a:r>
            <a:r>
              <a:rPr lang="es-CO" altLang="en-US" sz="2200" b="1" dirty="0"/>
              <a:t> </a:t>
            </a:r>
            <a:r>
              <a:rPr lang="es-CO" altLang="en-US" sz="2200" b="1" dirty="0" smtClean="0"/>
              <a:t>catorce </a:t>
            </a:r>
            <a:r>
              <a:rPr lang="es-CO" altLang="en-US" sz="2200" b="1" dirty="0"/>
              <a:t>años</a:t>
            </a:r>
            <a:r>
              <a:rPr lang="es-CO" altLang="en-US" sz="2200" b="1" dirty="0" smtClean="0"/>
              <a:t>, ¿</a:t>
            </a:r>
            <a:r>
              <a:rPr lang="es-CO" altLang="en-US" sz="2200" dirty="0" smtClean="0"/>
              <a:t> </a:t>
            </a:r>
            <a:r>
              <a:rPr lang="es-CO" altLang="en-US" sz="2200" b="1" dirty="0"/>
              <a:t>y tú?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51275" y="2924175"/>
            <a:ext cx="1800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CO" alt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s-CO" altLang="en-US" b="1" dirty="0"/>
              <a:t>3)</a:t>
            </a:r>
          </a:p>
          <a:p>
            <a:pPr algn="ctr" eaLnBrk="1" hangingPunct="1">
              <a:spcBef>
                <a:spcPct val="50000"/>
              </a:spcBef>
            </a:pPr>
            <a:r>
              <a:rPr lang="es-CO" altLang="en-US" b="1" dirty="0"/>
              <a:t>Tengo </a:t>
            </a:r>
            <a:r>
              <a:rPr lang="es-CO" altLang="en-US" b="1" dirty="0" smtClean="0"/>
              <a:t>quince </a:t>
            </a:r>
            <a:r>
              <a:rPr lang="es-CO" altLang="en-US" b="1" dirty="0"/>
              <a:t>años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3348038" y="3213100"/>
            <a:ext cx="2087562" cy="1223963"/>
          </a:xfrm>
          <a:prstGeom prst="leftArrowCallout">
            <a:avLst>
              <a:gd name="adj1" fmla="val 25000"/>
              <a:gd name="adj2" fmla="val 25000"/>
              <a:gd name="adj3" fmla="val 28426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6" grpId="0"/>
      <p:bldP spid="112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6623050" cy="4121150"/>
          </a:xfrm>
        </p:spPr>
        <p:txBody>
          <a:bodyPr/>
          <a:lstStyle/>
          <a:p>
            <a:pPr eaLnBrk="1" hangingPunct="1"/>
            <a:r>
              <a:rPr lang="es-CO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¿Cuántos años tienes?</a:t>
            </a:r>
          </a:p>
          <a:p>
            <a:pPr lvl="1" eaLnBrk="1" hangingPunct="1"/>
            <a:r>
              <a:rPr lang="es-CO" altLang="en-US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Tengo siete años</a:t>
            </a:r>
          </a:p>
          <a:p>
            <a:pPr lvl="1" eaLnBrk="1" hangingPunct="1"/>
            <a:endParaRPr lang="es-CO" altLang="en-US" b="1" dirty="0" smtClean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s-CO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¿Cuántos años tiene tu papa?</a:t>
            </a:r>
          </a:p>
          <a:p>
            <a:pPr lvl="1" eaLnBrk="1" hangingPunct="1"/>
            <a:r>
              <a:rPr lang="es-CO" altLang="en-US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(Él) tiene cuarenta años</a:t>
            </a:r>
          </a:p>
          <a:p>
            <a:pPr eaLnBrk="1" hangingPunct="1"/>
            <a:r>
              <a:rPr lang="es-CO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¿Cuántos años tiene tu mamá?</a:t>
            </a:r>
          </a:p>
          <a:p>
            <a:pPr lvl="1" eaLnBrk="1" hangingPunct="1"/>
            <a:r>
              <a:rPr lang="es-CO" altLang="en-US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(Ella) tiene treinta y seis años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s-CO" altLang="en-US" smtClean="0"/>
              <a:t>Tienes / Tiene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5076825" y="1125538"/>
            <a:ext cx="3382963" cy="2376487"/>
          </a:xfrm>
          <a:prstGeom prst="leftArrowCallout">
            <a:avLst>
              <a:gd name="adj1" fmla="val 25000"/>
              <a:gd name="adj2" fmla="val 25000"/>
              <a:gd name="adj3" fmla="val 23725"/>
              <a:gd name="adj4" fmla="val 66667"/>
            </a:avLst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/>
              <a:t>What is the </a:t>
            </a:r>
          </a:p>
          <a:p>
            <a:pPr algn="ctr" eaLnBrk="1" hangingPunct="1"/>
            <a:r>
              <a:rPr lang="en-US" altLang="en-US"/>
              <a:t>difference </a:t>
            </a:r>
          </a:p>
          <a:p>
            <a:pPr algn="ctr" eaLnBrk="1" hangingPunct="1"/>
            <a:r>
              <a:rPr lang="en-US" altLang="en-US"/>
              <a:t>between</a:t>
            </a:r>
          </a:p>
          <a:p>
            <a:pPr algn="ctr" eaLnBrk="1" hangingPunct="1"/>
            <a:r>
              <a:rPr lang="en-US" altLang="en-US"/>
              <a:t>Tienes and Tiene??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219700" y="5589588"/>
            <a:ext cx="32400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2400" b="1"/>
              <a:t>Tienes = you</a:t>
            </a:r>
          </a:p>
          <a:p>
            <a:pPr algn="ctr" eaLnBrk="1" hangingPunct="1"/>
            <a:r>
              <a:rPr lang="en-US" altLang="en-US" sz="2400" b="1"/>
              <a:t>Tiene = he/she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981075"/>
            <a:ext cx="3384550" cy="4752975"/>
          </a:xfrm>
        </p:spPr>
        <p:txBody>
          <a:bodyPr/>
          <a:lstStyle/>
          <a:p>
            <a:pPr eaLnBrk="1" hangingPunct="1"/>
            <a:r>
              <a:rPr lang="es-CO" altLang="en-US" sz="3600" b="1" dirty="0" smtClean="0">
                <a:solidFill>
                  <a:schemeClr val="folHlink"/>
                </a:solidFill>
              </a:rPr>
              <a:t>Tienes (tú)</a:t>
            </a:r>
          </a:p>
          <a:p>
            <a:pPr eaLnBrk="1" hangingPunct="1"/>
            <a:endParaRPr lang="es-CO" altLang="en-US" sz="3600" b="1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s-CO" altLang="en-US" sz="3600" b="1" dirty="0" smtClean="0">
                <a:solidFill>
                  <a:schemeClr val="tx2"/>
                </a:solidFill>
              </a:rPr>
              <a:t>Tiene (él/ella/</a:t>
            </a:r>
          </a:p>
          <a:p>
            <a:pPr marL="0" indent="0" eaLnBrk="1" hangingPunct="1">
              <a:buNone/>
            </a:pPr>
            <a:r>
              <a:rPr lang="es-CO" altLang="en-US" sz="3600" b="1" dirty="0">
                <a:solidFill>
                  <a:schemeClr val="tx2"/>
                </a:solidFill>
              </a:rPr>
              <a:t>	</a:t>
            </a:r>
            <a:r>
              <a:rPr lang="es-CO" altLang="en-US" sz="3600" b="1" dirty="0" smtClean="0">
                <a:solidFill>
                  <a:schemeClr val="tx2"/>
                </a:solidFill>
              </a:rPr>
              <a:t>usted)</a:t>
            </a:r>
          </a:p>
          <a:p>
            <a:pPr eaLnBrk="1" hangingPunct="1"/>
            <a:endParaRPr lang="es-CO" altLang="en-US" sz="36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s-CO" altLang="en-US" sz="3600" b="1" dirty="0" smtClean="0">
                <a:solidFill>
                  <a:schemeClr val="hlink"/>
                </a:solidFill>
              </a:rPr>
              <a:t>Tengo (yo)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6870700" cy="76517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s-CO" altLang="en-US" smtClean="0"/>
              <a:t>Tienes / Tiene/Tengo</a:t>
            </a:r>
          </a:p>
        </p:txBody>
      </p:sp>
      <p:pic>
        <p:nvPicPr>
          <p:cNvPr id="13317" name="Picture 5" descr="ksushaPoi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765175"/>
            <a:ext cx="21669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Self-Pointin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149725"/>
            <a:ext cx="216058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finer-pointing-in-chin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3502025"/>
            <a:ext cx="151288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1-ronaldi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349500"/>
            <a:ext cx="22320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132138" y="1341438"/>
            <a:ext cx="252095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835150" y="2781300"/>
            <a:ext cx="10795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771775" y="5157788"/>
            <a:ext cx="360045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2" grpId="0" animBg="1"/>
      <p:bldP spid="133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628775"/>
            <a:ext cx="6546850" cy="4537075"/>
          </a:xfrm>
        </p:spPr>
        <p:txBody>
          <a:bodyPr/>
          <a:lstStyle/>
          <a:p>
            <a:pPr eaLnBrk="1" hangingPunct="1"/>
            <a:r>
              <a:rPr lang="es-CO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¿Cuántos años tienes?</a:t>
            </a:r>
          </a:p>
          <a:p>
            <a:pPr lvl="1" eaLnBrk="1" hangingPunct="1"/>
            <a:r>
              <a:rPr lang="es-CO" altLang="en-US" b="1" dirty="0" smtClean="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(yo) tengo quince años</a:t>
            </a:r>
          </a:p>
          <a:p>
            <a:pPr eaLnBrk="1" hangingPunct="1"/>
            <a:r>
              <a:rPr lang="es-CO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¿Cuántos años tiene él? </a:t>
            </a:r>
          </a:p>
          <a:p>
            <a:pPr lvl="1" eaLnBrk="1" hangingPunct="1"/>
            <a:r>
              <a:rPr lang="es-CO" altLang="en-US" b="1" dirty="0" smtClean="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(él) tiene treinta y tres años</a:t>
            </a:r>
          </a:p>
          <a:p>
            <a:pPr eaLnBrk="1" hangingPunct="1"/>
            <a:r>
              <a:rPr lang="es-CO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¿Cuántos años tiene ella?</a:t>
            </a:r>
          </a:p>
          <a:p>
            <a:pPr lvl="1" eaLnBrk="1" hangingPunct="1"/>
            <a:r>
              <a:rPr lang="es-CO" altLang="en-US" b="1" dirty="0" smtClean="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(ella) tiene dieciséis años</a:t>
            </a:r>
          </a:p>
          <a:p>
            <a:pPr eaLnBrk="1" hangingPunct="1"/>
            <a:r>
              <a:rPr lang="es-CO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¿Cuántos años tiene tu padre?</a:t>
            </a:r>
          </a:p>
          <a:p>
            <a:pPr lvl="1" eaLnBrk="1" hangingPunct="1"/>
            <a:r>
              <a:rPr lang="es-CO" altLang="en-US" b="1" dirty="0" smtClean="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(él) tiene cuarenta años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9750" y="188913"/>
            <a:ext cx="7416800" cy="1260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s-CO" altLang="en-US" sz="4000"/>
              <a:t>¿Cuántos años tienes?</a:t>
            </a:r>
            <a:br>
              <a:rPr lang="es-CO" altLang="en-US" sz="4000"/>
            </a:br>
            <a:r>
              <a:rPr lang="es-CO" altLang="en-US" sz="4000"/>
              <a:t>¿Cuántos años tiene?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835150" y="6237288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O" altLang="en-US" sz="2400" b="1"/>
              <a:t>Practica con tu compañero!!!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5761038" cy="2665413"/>
          </a:xfrm>
        </p:spPr>
        <p:txBody>
          <a:bodyPr/>
          <a:lstStyle/>
          <a:p>
            <a:pPr eaLnBrk="1" hangingPunct="1"/>
            <a:r>
              <a:rPr lang="es-CO" altLang="en-US" b="1" dirty="0" smtClean="0">
                <a:solidFill>
                  <a:schemeClr val="hlink"/>
                </a:solidFill>
              </a:rPr>
              <a:t>¿Cuál es tu (número de) teléfono?</a:t>
            </a:r>
          </a:p>
          <a:p>
            <a:pPr lvl="1" eaLnBrk="1" hangingPunct="1"/>
            <a:r>
              <a:rPr lang="es-CO" altLang="en-US" sz="3200" u="sng" dirty="0" smtClean="0"/>
              <a:t>Mi </a:t>
            </a:r>
            <a:r>
              <a:rPr lang="es-CO" altLang="en-US" sz="3200" u="sng" dirty="0" err="1" smtClean="0"/>
              <a:t>telefono</a:t>
            </a:r>
            <a:r>
              <a:rPr lang="es-CO" altLang="en-US" sz="3200" u="sng" dirty="0" smtClean="0"/>
              <a:t> es</a:t>
            </a:r>
            <a:r>
              <a:rPr lang="es-CO" altLang="en-US" sz="3200" dirty="0" smtClean="0"/>
              <a:t> dos, veintiséis, catorce, treinta y tres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79388" y="188913"/>
            <a:ext cx="5832475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s-CO" altLang="en-US" sz="4000"/>
              <a:t>¿Cuál es tu teléfono?</a:t>
            </a:r>
          </a:p>
        </p:txBody>
      </p:sp>
      <p:pic>
        <p:nvPicPr>
          <p:cNvPr id="10244" name="Picture 6" descr="tele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0"/>
            <a:ext cx="3059112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258</TotalTime>
  <Words>241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Tahoma</vt:lpstr>
      <vt:lpstr>Lápices de cera</vt:lpstr>
      <vt:lpstr>Bitmap Image</vt:lpstr>
      <vt:lpstr>¿Cuántos Años Tienes?   ¿ Cuál Es Tu Teléfono?</vt:lpstr>
      <vt:lpstr>What will we do today???</vt:lpstr>
      <vt:lpstr>¿Cuántos años tienes?</vt:lpstr>
      <vt:lpstr>¿Cuántos años tienes?</vt:lpstr>
      <vt:lpstr>Tienes / Tiene</vt:lpstr>
      <vt:lpstr>Tienes / Tiene/Tengo</vt:lpstr>
      <vt:lpstr>PowerPoint Presentation</vt:lpstr>
      <vt:lpstr>PowerPoint Presentation</vt:lpstr>
    </vt:vector>
  </TitlesOfParts>
  <Company>AUTORIZADO POR EL USUARIO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Años y Teléfono</dc:title>
  <dc:subject>Spanish</dc:subject>
  <dc:creator>Spanish4Teachers.org</dc:creator>
  <cp:lastModifiedBy>Misha Barbour</cp:lastModifiedBy>
  <cp:revision>38</cp:revision>
  <dcterms:created xsi:type="dcterms:W3CDTF">2007-09-22T13:24:20Z</dcterms:created>
  <dcterms:modified xsi:type="dcterms:W3CDTF">2016-09-05T21:05:59Z</dcterms:modified>
</cp:coreProperties>
</file>