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8" r:id="rId8"/>
    <p:sldId id="269" r:id="rId9"/>
    <p:sldId id="271" r:id="rId10"/>
    <p:sldId id="261" r:id="rId11"/>
    <p:sldId id="262" r:id="rId12"/>
    <p:sldId id="264" r:id="rId13"/>
    <p:sldId id="265" r:id="rId14"/>
    <p:sldId id="266" r:id="rId15"/>
    <p:sldId id="267" r:id="rId16"/>
    <p:sldId id="270" r:id="rId17"/>
  </p:sldIdLst>
  <p:sldSz cx="9144000" cy="6858000" type="screen4x3"/>
  <p:notesSz cx="6858000" cy="9144000"/>
  <p:custShowLst>
    <p:custShow name="Custom Show 1" id="0">
      <p:sldLst>
        <p:sld r:id="rId9"/>
        <p:sld r:id="rId10"/>
        <p:sld r:id="rId11"/>
        <p:sld r:id="rId12"/>
        <p:sld r:id="rId13"/>
        <p:sld r:id="rId14"/>
        <p:sld r:id="rId15"/>
        <p:sld r:id="rId16"/>
        <p:sld r:id="rId17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791B-C63C-4508-9270-98A035D6E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821505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0F06E-1906-44AD-93DD-CB2B7D727F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805973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9D7E-9246-476C-903C-0C7930878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370069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CC053-0A3F-4B94-AA99-1245E1DE68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688200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7585C-6E28-40B0-A7A1-29C4014AC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546499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EEA79-9992-4855-98AB-736B0F856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980346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B38AB-F285-4C0B-B52E-051C38DA7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245789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B1E6-8F67-490F-9BB7-40F0FB764B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42494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362F4-FB82-4859-B028-B4DC5C3ED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94521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E28F9-DA90-4F68-BA74-803E3695E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762236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FAEC7-7A15-4B01-BC92-941511A1D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482637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5FF36F8-F0EA-4EC8-AB31-17A24F035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26" Type="http://schemas.openxmlformats.org/officeDocument/2006/relationships/image" Target="../media/image20.wmf"/><Relationship Id="rId3" Type="http://schemas.openxmlformats.org/officeDocument/2006/relationships/audio" Target="../media/audio1.wav"/><Relationship Id="rId21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2.wmf"/><Relationship Id="rId17" Type="http://schemas.openxmlformats.org/officeDocument/2006/relationships/image" Target="../media/image11.wmf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wmf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2.bin"/><Relationship Id="rId24" Type="http://schemas.openxmlformats.org/officeDocument/2006/relationships/image" Target="../media/image18.png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3.bin"/><Relationship Id="rId23" Type="http://schemas.openxmlformats.org/officeDocument/2006/relationships/image" Target="../media/image17.png"/><Relationship Id="rId10" Type="http://schemas.openxmlformats.org/officeDocument/2006/relationships/image" Target="../media/image8.png"/><Relationship Id="rId19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Relationship Id="rId22" Type="http://schemas.openxmlformats.org/officeDocument/2006/relationships/image" Target="../media/image1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25.wmf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28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30.bin"/><Relationship Id="rId2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26.gif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31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33.bin"/><Relationship Id="rId2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27.jpeg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34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36.bin"/><Relationship Id="rId22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28.jpg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37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39.bin"/><Relationship Id="rId2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29.png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40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42.bin"/><Relationship Id="rId22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30.wmf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43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45.bin"/><Relationship Id="rId2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46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48.bin"/><Relationship Id="rId2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21.wmf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22.wmf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9.bin"/><Relationship Id="rId22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23.wmf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12.bin"/><Relationship Id="rId22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15.bin"/><Relationship Id="rId22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26" Type="http://schemas.openxmlformats.org/officeDocument/2006/relationships/image" Target="../media/image20.wmf"/><Relationship Id="rId3" Type="http://schemas.openxmlformats.org/officeDocument/2006/relationships/audio" Target="../media/audio1.wav"/><Relationship Id="rId21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2.wmf"/><Relationship Id="rId17" Type="http://schemas.openxmlformats.org/officeDocument/2006/relationships/image" Target="../media/image11.wmf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wmf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18.png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18.bin"/><Relationship Id="rId23" Type="http://schemas.openxmlformats.org/officeDocument/2006/relationships/image" Target="../media/image17.png"/><Relationship Id="rId10" Type="http://schemas.openxmlformats.org/officeDocument/2006/relationships/image" Target="../media/image8.png"/><Relationship Id="rId19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Relationship Id="rId22" Type="http://schemas.openxmlformats.org/officeDocument/2006/relationships/image" Target="../media/image16.wmf"/><Relationship Id="rId27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19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21.bin"/><Relationship Id="rId22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22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24.bin"/><Relationship Id="rId22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image" Target="../media/image4.png"/><Relationship Id="rId21" Type="http://schemas.openxmlformats.org/officeDocument/2006/relationships/image" Target="../media/image16.wm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24" Type="http://schemas.openxmlformats.org/officeDocument/2006/relationships/image" Target="../media/image19.png"/><Relationship Id="rId5" Type="http://schemas.openxmlformats.org/officeDocument/2006/relationships/image" Target="../media/image1.wmf"/><Relationship Id="rId15" Type="http://schemas.openxmlformats.org/officeDocument/2006/relationships/image" Target="../media/image3.wmf"/><Relationship Id="rId23" Type="http://schemas.openxmlformats.org/officeDocument/2006/relationships/image" Target="../media/image18.png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8.png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206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2065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3" name="Clip" r:id="rId5" imgW="2286000" imgH="1534525" progId="MS_ClipArt_Gallery.2">
                    <p:embed/>
                  </p:oleObj>
                </mc:Choice>
                <mc:Fallback>
                  <p:oleObj name="Clip" r:id="rId5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066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7" name="Picture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8" name="Picture 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9" name="Picture 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2070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4" name="Clip" r:id="rId11" imgW="2286000" imgH="1453540" progId="MS_ClipArt_Gallery.2">
                    <p:embed/>
                  </p:oleObj>
                </mc:Choice>
                <mc:Fallback>
                  <p:oleObj name="Clip" r:id="rId11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071" name="Picture 10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" name="Picture 1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3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5" name="Clip" r:id="rId15" imgW="2286000" imgH="1406128" progId="MS_ClipArt_Gallery.2">
                    <p:embed/>
                  </p:oleObj>
                </mc:Choice>
                <mc:Fallback>
                  <p:oleObj name="Clip" r:id="rId15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1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2054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15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6" name="Picture 16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7" name="Picture 17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8" name="Picture 18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9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20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1" name="Picture 21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2" name="Picture 22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3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903413" y="1482725"/>
            <a:ext cx="5356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dirty="0">
                <a:latin typeface="Comic Sans MS" panose="030F0702030302020204" pitchFamily="66" charset="0"/>
              </a:rPr>
              <a:t>El </a:t>
            </a:r>
            <a:r>
              <a:rPr lang="en-US" altLang="en-US" sz="4400" dirty="0" err="1">
                <a:latin typeface="Comic Sans MS" panose="030F0702030302020204" pitchFamily="66" charset="0"/>
              </a:rPr>
              <a:t>Verbo</a:t>
            </a:r>
            <a:r>
              <a:rPr lang="en-US" altLang="en-US" sz="4400" dirty="0">
                <a:latin typeface="Comic Sans MS" panose="030F0702030302020204" pitchFamily="66" charset="0"/>
              </a:rPr>
              <a:t> </a:t>
            </a:r>
            <a:r>
              <a:rPr lang="en-US" altLang="en-US" sz="4400" dirty="0">
                <a:solidFill>
                  <a:srgbClr val="CC0000"/>
                </a:solidFill>
                <a:latin typeface="Comic Sans MS" panose="030F0702030302020204" pitchFamily="66" charset="0"/>
              </a:rPr>
              <a:t>“</a:t>
            </a:r>
            <a:r>
              <a:rPr lang="en-US" altLang="en-US" sz="4400" b="1" u="sng" dirty="0">
                <a:solidFill>
                  <a:srgbClr val="CC0000"/>
                </a:solidFill>
                <a:latin typeface="Comic Sans MS" panose="030F0702030302020204" pitchFamily="66" charset="0"/>
              </a:rPr>
              <a:t>GUSTAR</a:t>
            </a:r>
            <a:r>
              <a:rPr lang="en-US" altLang="en-US" sz="4400" dirty="0">
                <a:solidFill>
                  <a:srgbClr val="CC00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787400" y="3563938"/>
            <a:ext cx="76088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n-US" altLang="en-US" sz="2800" dirty="0">
                <a:latin typeface="Comic Sans MS" panose="030F0702030302020204" pitchFamily="66" charset="0"/>
              </a:rPr>
              <a:t>  </a:t>
            </a:r>
            <a:r>
              <a:rPr lang="en-US" altLang="en-US" sz="2800" dirty="0" err="1">
                <a:latin typeface="Comic Sans MS" panose="030F0702030302020204" pitchFamily="66" charset="0"/>
              </a:rPr>
              <a:t>En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err="1">
                <a:latin typeface="Comic Sans MS" panose="030F0702030302020204" pitchFamily="66" charset="0"/>
              </a:rPr>
              <a:t>español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i="1" dirty="0" err="1">
                <a:solidFill>
                  <a:srgbClr val="CC0000"/>
                </a:solidFill>
                <a:latin typeface="Comic Sans MS" panose="030F0702030302020204" pitchFamily="66" charset="0"/>
              </a:rPr>
              <a:t>gustar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 err="1">
                <a:latin typeface="Comic Sans MS" panose="030F0702030302020204" pitchFamily="66" charset="0"/>
              </a:rPr>
              <a:t>significa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Comic Sans MS" panose="030F0702030302020204" pitchFamily="66" charset="0"/>
              </a:rPr>
              <a:t>“</a:t>
            </a:r>
            <a:r>
              <a:rPr lang="en-US" altLang="en-US" sz="2800" u="sng" dirty="0">
                <a:solidFill>
                  <a:srgbClr val="CC0000"/>
                </a:solidFill>
                <a:latin typeface="Comic Sans MS" panose="030F0702030302020204" pitchFamily="66" charset="0"/>
              </a:rPr>
              <a:t>to be pleasing</a:t>
            </a:r>
            <a:r>
              <a:rPr lang="en-US" altLang="en-US" sz="2800" dirty="0">
                <a:solidFill>
                  <a:srgbClr val="CC0000"/>
                </a:solidFill>
                <a:latin typeface="Comic Sans MS" panose="030F0702030302020204" pitchFamily="66" charset="0"/>
              </a:rPr>
              <a:t>”</a:t>
            </a:r>
          </a:p>
          <a:p>
            <a:pPr algn="ctr" eaLnBrk="1" hangingPunct="1">
              <a:buFontTx/>
              <a:buChar char="•"/>
            </a:pPr>
            <a:endParaRPr lang="en-US" altLang="en-US" sz="2800" dirty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buFontTx/>
              <a:buChar char="•"/>
            </a:pPr>
            <a:r>
              <a:rPr lang="en-US" altLang="en-US" sz="2800" dirty="0">
                <a:latin typeface="Comic Sans MS" panose="030F0702030302020204" pitchFamily="66" charset="0"/>
              </a:rPr>
              <a:t>  In English, the equivalent is “to like”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2" grpId="0" autoUpdateAnimBg="0"/>
      <p:bldP spid="2073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1128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1286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4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287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88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89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90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1291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5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292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93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1294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67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11275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7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8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9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80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1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82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83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84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8" name="Text Box 24"/>
          <p:cNvSpPr txBox="1">
            <a:spLocks noChangeArrowheads="1"/>
          </p:cNvSpPr>
          <p:nvPr/>
        </p:nvSpPr>
        <p:spPr bwMode="auto">
          <a:xfrm>
            <a:off x="2514600" y="609600"/>
            <a:ext cx="4116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i="1">
                <a:latin typeface="Comic Sans MS" panose="030F0702030302020204" pitchFamily="66" charset="0"/>
              </a:rPr>
              <a:t>¿</a:t>
            </a:r>
            <a:r>
              <a:rPr lang="en-US" altLang="en-US" sz="4400" i="1" u="sng">
                <a:latin typeface="Comic Sans MS" panose="030F0702030302020204" pitchFamily="66" charset="0"/>
              </a:rPr>
              <a:t>Cómo se dice</a:t>
            </a:r>
            <a:r>
              <a:rPr lang="en-US" altLang="en-US" sz="4400" i="1">
                <a:latin typeface="Comic Sans MS" panose="030F0702030302020204" pitchFamily="66" charset="0"/>
              </a:rPr>
              <a:t>?</a:t>
            </a:r>
            <a:endParaRPr lang="en-US" altLang="en-US" sz="4400" i="1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071813" y="1935163"/>
            <a:ext cx="3021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Comic Sans MS" panose="030F0702030302020204" pitchFamily="66" charset="0"/>
              </a:rPr>
              <a:t>“I like coffee.”</a:t>
            </a:r>
          </a:p>
        </p:txBody>
      </p:sp>
      <p:pic>
        <p:nvPicPr>
          <p:cNvPr id="8224" name="Picture 32" descr="C:\Program Files\Microsoft Office\Clipart\Powerpnt\soup.wmf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19400"/>
            <a:ext cx="1592263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638425" y="5842000"/>
            <a:ext cx="391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“Coffee is pleasing to me.”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3670300" y="3548063"/>
            <a:ext cx="1587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el café.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2209800" y="3548063"/>
            <a:ext cx="1209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gusta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1219200" y="3548063"/>
            <a:ext cx="765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utoUpdateAnimBg="0"/>
      <p:bldP spid="8225" grpId="0" autoUpdateAnimBg="0"/>
      <p:bldP spid="8226" grpId="0" autoUpdateAnimBg="0"/>
      <p:bldP spid="8228" grpId="0" autoUpdateAnimBg="0"/>
      <p:bldP spid="82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1230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2310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8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311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12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13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14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2315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9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316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17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2318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0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91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12299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0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01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02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03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04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5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06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07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08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2" name="Text Box 24"/>
          <p:cNvSpPr txBox="1">
            <a:spLocks noChangeArrowheads="1"/>
          </p:cNvSpPr>
          <p:nvPr/>
        </p:nvSpPr>
        <p:spPr bwMode="auto">
          <a:xfrm>
            <a:off x="2514600" y="609600"/>
            <a:ext cx="4116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i="1">
                <a:latin typeface="Comic Sans MS" panose="030F0702030302020204" pitchFamily="66" charset="0"/>
              </a:rPr>
              <a:t>¿</a:t>
            </a:r>
            <a:r>
              <a:rPr lang="en-US" altLang="en-US" sz="4400" i="1" u="sng">
                <a:latin typeface="Comic Sans MS" panose="030F0702030302020204" pitchFamily="66" charset="0"/>
              </a:rPr>
              <a:t>Cómo se dice</a:t>
            </a:r>
            <a:r>
              <a:rPr lang="en-US" altLang="en-US" sz="4400" i="1">
                <a:latin typeface="Comic Sans MS" panose="030F0702030302020204" pitchFamily="66" charset="0"/>
              </a:rPr>
              <a:t>?</a:t>
            </a:r>
            <a:endParaRPr lang="en-US" altLang="en-US" sz="4400" i="1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226508" y="1935163"/>
            <a:ext cx="47195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>
                <a:latin typeface="Comic Sans MS" panose="030F0702030302020204" pitchFamily="66" charset="0"/>
              </a:rPr>
              <a:t>“You like 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the Olympics.”</a:t>
            </a:r>
            <a:endParaRPr lang="en-US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992386" y="5842000"/>
            <a:ext cx="52052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“The Olympics </a:t>
            </a:r>
            <a:r>
              <a:rPr lang="en-US" altLang="en-US" u="sng" dirty="0">
                <a:solidFill>
                  <a:srgbClr val="CC0000"/>
                </a:solidFill>
                <a:latin typeface="Comic Sans MS" panose="030F0702030302020204" pitchFamily="66" charset="0"/>
              </a:rPr>
              <a:t>are pleasing</a:t>
            </a:r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 to you.”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625608" y="3554194"/>
            <a:ext cx="42450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los</a:t>
            </a:r>
            <a:r>
              <a:rPr lang="en-US" altLang="en-US" sz="3200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200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Juegos</a:t>
            </a:r>
            <a:r>
              <a:rPr lang="en-US" altLang="en-US" sz="3200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200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Ol</a:t>
            </a:r>
            <a:r>
              <a:rPr lang="es-ES" altLang="en-US" sz="3200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ímpicos</a:t>
            </a:r>
            <a:r>
              <a:rPr lang="en-US" altLang="en-US" sz="3200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.</a:t>
            </a:r>
            <a:endParaRPr lang="en-US" altLang="en-US" sz="3200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1985963" y="3548063"/>
            <a:ext cx="142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gusta</a:t>
            </a:r>
            <a:r>
              <a:rPr lang="en-US" altLang="en-US" sz="3200" u="sng">
                <a:solidFill>
                  <a:srgbClr val="CC0000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1143000" y="3548063"/>
            <a:ext cx="682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" y="1935163"/>
            <a:ext cx="2647950" cy="174307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1" grpId="0" autoUpdateAnimBg="0"/>
      <p:bldP spid="9243" grpId="0" autoUpdateAnimBg="0"/>
      <p:bldP spid="9244" grpId="0" autoUpdateAnimBg="0"/>
      <p:bldP spid="9245" grpId="0" autoUpdateAnimBg="0"/>
      <p:bldP spid="92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1333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3334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2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3335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36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37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38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3339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3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3340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41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3342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4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15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13323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25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26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27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28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9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30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31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32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6" name="Text Box 24"/>
          <p:cNvSpPr txBox="1">
            <a:spLocks noChangeArrowheads="1"/>
          </p:cNvSpPr>
          <p:nvPr/>
        </p:nvSpPr>
        <p:spPr bwMode="auto">
          <a:xfrm>
            <a:off x="2514600" y="609600"/>
            <a:ext cx="4116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i="1">
                <a:latin typeface="Comic Sans MS" panose="030F0702030302020204" pitchFamily="66" charset="0"/>
              </a:rPr>
              <a:t>¿</a:t>
            </a:r>
            <a:r>
              <a:rPr lang="en-US" altLang="en-US" sz="4400" i="1" u="sng">
                <a:latin typeface="Comic Sans MS" panose="030F0702030302020204" pitchFamily="66" charset="0"/>
              </a:rPr>
              <a:t>Cómo se dice</a:t>
            </a:r>
            <a:r>
              <a:rPr lang="en-US" altLang="en-US" sz="4400" i="1">
                <a:latin typeface="Comic Sans MS" panose="030F0702030302020204" pitchFamily="66" charset="0"/>
              </a:rPr>
              <a:t>?</a:t>
            </a:r>
            <a:endParaRPr lang="en-US" altLang="en-US" sz="4400" i="1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122291" y="1935163"/>
            <a:ext cx="49327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>
                <a:latin typeface="Comic Sans MS" panose="030F0702030302020204" pitchFamily="66" charset="0"/>
              </a:rPr>
              <a:t>“He </a:t>
            </a:r>
            <a:r>
              <a:rPr lang="en-US" altLang="en-US" sz="3200" u="sng" dirty="0">
                <a:latin typeface="Comic Sans MS" panose="030F0702030302020204" pitchFamily="66" charset="0"/>
              </a:rPr>
              <a:t>doesn’t</a:t>
            </a:r>
            <a:r>
              <a:rPr lang="en-US" altLang="en-US" sz="3200" dirty="0">
                <a:latin typeface="Comic Sans MS" panose="030F0702030302020204" pitchFamily="66" charset="0"/>
              </a:rPr>
              <a:t> like 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history.”</a:t>
            </a:r>
            <a:endParaRPr lang="en-US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54398" y="5842000"/>
            <a:ext cx="4697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“History is </a:t>
            </a:r>
            <a:r>
              <a:rPr lang="en-US" altLang="en-US" u="sng" dirty="0">
                <a:solidFill>
                  <a:srgbClr val="CC0000"/>
                </a:solidFill>
                <a:latin typeface="Comic Sans MS" panose="030F0702030302020204" pitchFamily="66" charset="0"/>
              </a:rPr>
              <a:t>not</a:t>
            </a:r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 pleasing to him.”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203947" y="3548063"/>
            <a:ext cx="1773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historia</a:t>
            </a:r>
            <a:r>
              <a:rPr lang="en-US" altLang="en-US" sz="3200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.</a:t>
            </a:r>
            <a:endParaRPr lang="en-US" altLang="en-US" sz="3200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33938" y="3548063"/>
            <a:ext cx="1209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gusta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3352800" y="3548063"/>
            <a:ext cx="117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u="sng">
                <a:solidFill>
                  <a:srgbClr val="CC0000"/>
                </a:solidFill>
                <a:latin typeface="Comic Sans MS" panose="030F0702030302020204" pitchFamily="66" charset="0"/>
              </a:rPr>
              <a:t>No</a:t>
            </a:r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 le</a:t>
            </a:r>
          </a:p>
        </p:txBody>
      </p:sp>
      <p:pic>
        <p:nvPicPr>
          <p:cNvPr id="11295" name="Picture 31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0404" y="2819400"/>
            <a:ext cx="2015067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 autoUpdateAnimBg="0"/>
      <p:bldP spid="11290" grpId="0" autoUpdateAnimBg="0"/>
      <p:bldP spid="11291" grpId="0" autoUpdateAnimBg="0"/>
      <p:bldP spid="11292" grpId="0" autoUpdateAnimBg="0"/>
      <p:bldP spid="1129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1435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4358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6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4359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60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61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62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4363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7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4364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65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4366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8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39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14347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49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50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51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52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3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54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55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56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0" name="Text Box 24"/>
          <p:cNvSpPr txBox="1">
            <a:spLocks noChangeArrowheads="1"/>
          </p:cNvSpPr>
          <p:nvPr/>
        </p:nvSpPr>
        <p:spPr bwMode="auto">
          <a:xfrm>
            <a:off x="2514600" y="609600"/>
            <a:ext cx="4116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i="1">
                <a:latin typeface="Comic Sans MS" panose="030F0702030302020204" pitchFamily="66" charset="0"/>
              </a:rPr>
              <a:t>¿</a:t>
            </a:r>
            <a:r>
              <a:rPr lang="en-US" altLang="en-US" sz="4400" i="1" u="sng">
                <a:latin typeface="Comic Sans MS" panose="030F0702030302020204" pitchFamily="66" charset="0"/>
              </a:rPr>
              <a:t>Cómo se dice</a:t>
            </a:r>
            <a:r>
              <a:rPr lang="en-US" altLang="en-US" sz="4400" i="1">
                <a:latin typeface="Comic Sans MS" panose="030F0702030302020204" pitchFamily="66" charset="0"/>
              </a:rPr>
              <a:t>?</a:t>
            </a:r>
            <a:endParaRPr lang="en-US" altLang="en-US" sz="4400" i="1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882925" y="1935163"/>
            <a:ext cx="3409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>
                <a:latin typeface="Comic Sans MS" panose="030F0702030302020204" pitchFamily="66" charset="0"/>
              </a:rPr>
              <a:t>“We like 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sports.”</a:t>
            </a:r>
            <a:endParaRPr lang="en-US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160960" y="5842000"/>
            <a:ext cx="2871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“Sports </a:t>
            </a:r>
            <a:r>
              <a:rPr lang="en-US" altLang="en-US" u="sng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please</a:t>
            </a:r>
            <a:r>
              <a:rPr lang="en-US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us.”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172200" y="3352800"/>
            <a:ext cx="2438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 err="1">
                <a:solidFill>
                  <a:srgbClr val="CC0000"/>
                </a:solidFill>
                <a:latin typeface="Comic Sans MS" panose="030F0702030302020204" pitchFamily="66" charset="0"/>
              </a:rPr>
              <a:t>l</a:t>
            </a:r>
            <a:r>
              <a:rPr lang="en-US" altLang="en-US" sz="3200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os</a:t>
            </a:r>
            <a:endParaRPr lang="en-US" altLang="en-US" sz="3200" dirty="0" smtClean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 sz="3200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deportes</a:t>
            </a:r>
            <a:r>
              <a:rPr lang="en-US" altLang="en-US" sz="3200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.</a:t>
            </a:r>
            <a:endParaRPr lang="en-US" altLang="en-US" sz="3200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648200" y="3548063"/>
            <a:ext cx="142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gusta</a:t>
            </a:r>
            <a:r>
              <a:rPr lang="en-US" altLang="en-US" sz="3200" u="sng">
                <a:solidFill>
                  <a:srgbClr val="CC0000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505200" y="3548063"/>
            <a:ext cx="920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Nos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43200"/>
            <a:ext cx="2209800" cy="20574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3" grpId="0" autoUpdateAnimBg="0"/>
      <p:bldP spid="12314" grpId="0" autoUpdateAnimBg="0"/>
      <p:bldP spid="12315" grpId="0" autoUpdateAnimBg="0"/>
      <p:bldP spid="12316" grpId="0" autoUpdateAnimBg="0"/>
      <p:bldP spid="1231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1538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5382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0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5383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84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85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86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5387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1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5388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89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5390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2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63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15371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3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4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5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6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7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8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9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80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4" name="Text Box 24"/>
          <p:cNvSpPr txBox="1">
            <a:spLocks noChangeArrowheads="1"/>
          </p:cNvSpPr>
          <p:nvPr/>
        </p:nvSpPr>
        <p:spPr bwMode="auto">
          <a:xfrm>
            <a:off x="2514600" y="609600"/>
            <a:ext cx="4116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i="1">
                <a:latin typeface="Comic Sans MS" panose="030F0702030302020204" pitchFamily="66" charset="0"/>
              </a:rPr>
              <a:t>¿</a:t>
            </a:r>
            <a:r>
              <a:rPr lang="en-US" altLang="en-US" sz="4400" i="1" u="sng">
                <a:latin typeface="Comic Sans MS" panose="030F0702030302020204" pitchFamily="66" charset="0"/>
              </a:rPr>
              <a:t>Cómo se dice</a:t>
            </a:r>
            <a:r>
              <a:rPr lang="en-US" altLang="en-US" sz="4400" i="1">
                <a:latin typeface="Comic Sans MS" panose="030F0702030302020204" pitchFamily="66" charset="0"/>
              </a:rPr>
              <a:t>?</a:t>
            </a:r>
            <a:endParaRPr lang="en-US" altLang="en-US" sz="4400" i="1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042026" y="1935163"/>
            <a:ext cx="511710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>
                <a:latin typeface="Comic Sans MS" panose="030F0702030302020204" pitchFamily="66" charset="0"/>
              </a:rPr>
              <a:t>“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Y’all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 (informal) </a:t>
            </a:r>
            <a:r>
              <a:rPr lang="en-US" altLang="en-US" sz="3200" u="sng" dirty="0" smtClean="0">
                <a:latin typeface="Comic Sans MS" panose="030F0702030302020204" pitchFamily="66" charset="0"/>
              </a:rPr>
              <a:t>don’t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3200" dirty="0">
                <a:latin typeface="Comic Sans MS" panose="030F0702030302020204" pitchFamily="66" charset="0"/>
              </a:rPr>
              <a:t>like </a:t>
            </a:r>
            <a:endParaRPr lang="en-US" altLang="en-US" sz="3200" dirty="0" smtClean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 sz="3200" dirty="0" smtClean="0">
                <a:latin typeface="Comic Sans MS" panose="030F0702030302020204" pitchFamily="66" charset="0"/>
              </a:rPr>
              <a:t>mathematics.”</a:t>
            </a:r>
            <a:endParaRPr lang="en-US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408216" y="5842000"/>
            <a:ext cx="4403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“Math is </a:t>
            </a:r>
            <a:r>
              <a:rPr lang="en-US" altLang="en-US" u="sng" dirty="0">
                <a:solidFill>
                  <a:srgbClr val="CC0000"/>
                </a:solidFill>
                <a:latin typeface="Comic Sans MS" panose="030F0702030302020204" pitchFamily="66" charset="0"/>
              </a:rPr>
              <a:t>not</a:t>
            </a:r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 pleasing </a:t>
            </a:r>
            <a:r>
              <a:rPr lang="en-US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to </a:t>
            </a:r>
            <a:r>
              <a:rPr lang="en-US" altLang="en-US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y’all</a:t>
            </a:r>
            <a:r>
              <a:rPr lang="en-US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.”</a:t>
            </a:r>
            <a:endParaRPr lang="en-US" altLang="en-US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3560049" y="3548063"/>
            <a:ext cx="2694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matemáticas</a:t>
            </a:r>
            <a:r>
              <a:rPr lang="en-US" altLang="en-US" sz="3200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.</a:t>
            </a:r>
            <a:endParaRPr lang="en-US" altLang="en-US" sz="3200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2214059" y="3548063"/>
            <a:ext cx="12202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 err="1" smtClean="0">
                <a:solidFill>
                  <a:srgbClr val="CC0000"/>
                </a:solidFill>
                <a:latin typeface="Comic Sans MS" panose="030F0702030302020204" pitchFamily="66" charset="0"/>
              </a:rPr>
              <a:t>gusta</a:t>
            </a:r>
            <a:endParaRPr lang="en-US" altLang="en-US" sz="3200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09600" y="3548063"/>
            <a:ext cx="1257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u="sng" dirty="0">
                <a:solidFill>
                  <a:srgbClr val="CC0000"/>
                </a:solidFill>
                <a:latin typeface="Comic Sans MS" panose="030F0702030302020204" pitchFamily="66" charset="0"/>
              </a:rPr>
              <a:t>No</a:t>
            </a:r>
            <a:r>
              <a:rPr lang="en-US" altLang="en-US" sz="3200" dirty="0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  <a:latin typeface="Comic Sans MS" panose="030F0702030302020204" pitchFamily="66" charset="0"/>
              </a:rPr>
              <a:t>os</a:t>
            </a:r>
            <a:endParaRPr lang="en-US" altLang="en-US" sz="3200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343" name="Picture 31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0800" y="3207941"/>
            <a:ext cx="2293938" cy="168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 autoUpdateAnimBg="0"/>
      <p:bldP spid="13338" grpId="0" autoUpdateAnimBg="0"/>
      <p:bldP spid="13339" grpId="0" autoUpdateAnimBg="0"/>
      <p:bldP spid="13340" grpId="0" autoUpdateAnimBg="0"/>
      <p:bldP spid="1334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1640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6406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4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6407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08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09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10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6411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5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6412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13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6414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6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387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16395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97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98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99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00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1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02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03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04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8" name="Text Box 24"/>
          <p:cNvSpPr txBox="1">
            <a:spLocks noChangeArrowheads="1"/>
          </p:cNvSpPr>
          <p:nvPr/>
        </p:nvSpPr>
        <p:spPr bwMode="auto">
          <a:xfrm>
            <a:off x="2514600" y="609600"/>
            <a:ext cx="4116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i="1">
                <a:latin typeface="Comic Sans MS" panose="030F0702030302020204" pitchFamily="66" charset="0"/>
              </a:rPr>
              <a:t>¿</a:t>
            </a:r>
            <a:r>
              <a:rPr lang="en-US" altLang="en-US" sz="4400" i="1" u="sng">
                <a:latin typeface="Comic Sans MS" panose="030F0702030302020204" pitchFamily="66" charset="0"/>
              </a:rPr>
              <a:t>Cómo se dice</a:t>
            </a:r>
            <a:r>
              <a:rPr lang="en-US" altLang="en-US" sz="4400" i="1">
                <a:latin typeface="Comic Sans MS" panose="030F0702030302020204" pitchFamily="66" charset="0"/>
              </a:rPr>
              <a:t>?</a:t>
            </a:r>
            <a:endParaRPr lang="en-US" altLang="en-US" sz="4400" i="1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536700" y="1935163"/>
            <a:ext cx="6110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latin typeface="Comic Sans MS" panose="030F0702030302020204" pitchFamily="66" charset="0"/>
              </a:rPr>
              <a:t>“They like history and spanish.”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438275" y="5842000"/>
            <a:ext cx="6334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“History and Spanish </a:t>
            </a:r>
            <a:r>
              <a:rPr lang="en-US" altLang="en-US" u="sng">
                <a:solidFill>
                  <a:srgbClr val="CC0000"/>
                </a:solidFill>
                <a:latin typeface="Comic Sans MS" panose="030F0702030302020204" pitchFamily="66" charset="0"/>
              </a:rPr>
              <a:t>are pleasing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 to them.”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6172200" y="3352800"/>
            <a:ext cx="25987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la historia y el español.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724400" y="3548063"/>
            <a:ext cx="142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gusta</a:t>
            </a:r>
            <a:r>
              <a:rPr lang="en-US" altLang="en-US" sz="3200" u="sng">
                <a:solidFill>
                  <a:srgbClr val="CC0000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505200" y="3548063"/>
            <a:ext cx="828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CC0000"/>
                </a:solidFill>
                <a:latin typeface="Comic Sans MS" panose="030F0702030302020204" pitchFamily="66" charset="0"/>
              </a:rPr>
              <a:t>Les</a:t>
            </a:r>
          </a:p>
        </p:txBody>
      </p:sp>
      <p:pic>
        <p:nvPicPr>
          <p:cNvPr id="14367" name="Picture 31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22161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 autoUpdateAnimBg="0"/>
      <p:bldP spid="14362" grpId="0" autoUpdateAnimBg="0"/>
      <p:bldP spid="14363" grpId="0" autoUpdateAnimBg="0"/>
      <p:bldP spid="14364" grpId="0" autoUpdateAnimBg="0"/>
      <p:bldP spid="1436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1743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7431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9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33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34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35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7436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0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437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38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3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1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1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17420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1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2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3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4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5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6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7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8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9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990600" y="457200"/>
            <a:ext cx="7086600" cy="7620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4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¿</a:t>
            </a:r>
            <a:r>
              <a:rPr lang="en-US" altLang="en-US" sz="4400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Cómo se dice en español</a:t>
            </a:r>
            <a:r>
              <a:rPr lang="en-US" altLang="en-US" sz="44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991357" y="1570038"/>
            <a:ext cx="719780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Comic Sans MS" panose="030F0702030302020204" pitchFamily="66" charset="0"/>
              </a:rPr>
              <a:t>I like to study.</a:t>
            </a:r>
          </a:p>
          <a:p>
            <a:pPr algn="ctr"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 dirty="0">
                <a:latin typeface="Comic Sans MS" panose="030F0702030302020204" pitchFamily="66" charset="0"/>
              </a:rPr>
              <a:t>Elena likes </a:t>
            </a:r>
            <a:r>
              <a:rPr lang="en-US" altLang="en-US" dirty="0" smtClean="0">
                <a:latin typeface="Comic Sans MS" panose="030F0702030302020204" pitchFamily="66" charset="0"/>
              </a:rPr>
              <a:t>‘to watch’ (</a:t>
            </a:r>
            <a:r>
              <a:rPr lang="en-US" altLang="en-US" dirty="0" err="1" smtClean="0">
                <a:latin typeface="Comic Sans MS" panose="030F0702030302020204" pitchFamily="66" charset="0"/>
              </a:rPr>
              <a:t>ver</a:t>
            </a:r>
            <a:r>
              <a:rPr lang="en-US" altLang="en-US" dirty="0" smtClean="0">
                <a:latin typeface="Comic Sans MS" panose="030F0702030302020204" pitchFamily="66" charset="0"/>
              </a:rPr>
              <a:t>) </a:t>
            </a:r>
            <a:r>
              <a:rPr lang="en-US" altLang="en-US" dirty="0">
                <a:latin typeface="Comic Sans MS" panose="030F0702030302020204" pitchFamily="66" charset="0"/>
              </a:rPr>
              <a:t>television.</a:t>
            </a:r>
          </a:p>
          <a:p>
            <a:pPr algn="ctr"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 dirty="0">
                <a:latin typeface="Comic Sans MS" panose="030F0702030302020204" pitchFamily="66" charset="0"/>
              </a:rPr>
              <a:t>We don’t like to do </a:t>
            </a:r>
            <a:r>
              <a:rPr lang="en-US" altLang="en-US" dirty="0" smtClean="0">
                <a:latin typeface="Comic Sans MS" panose="030F0702030302020204" pitchFamily="66" charset="0"/>
              </a:rPr>
              <a:t>‘homework’ (la </a:t>
            </a:r>
            <a:r>
              <a:rPr lang="en-US" altLang="en-US" dirty="0" err="1" smtClean="0">
                <a:latin typeface="Comic Sans MS" panose="030F0702030302020204" pitchFamily="66" charset="0"/>
              </a:rPr>
              <a:t>tarea</a:t>
            </a:r>
            <a:r>
              <a:rPr lang="en-US" altLang="en-US" dirty="0" smtClean="0">
                <a:latin typeface="Comic Sans MS" panose="030F0702030302020204" pitchFamily="66" charset="0"/>
              </a:rPr>
              <a:t>).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algn="ctr"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 dirty="0">
                <a:latin typeface="Comic Sans MS" panose="030F0702030302020204" pitchFamily="66" charset="0"/>
              </a:rPr>
              <a:t>Carlos and Miguel like </a:t>
            </a:r>
            <a:r>
              <a:rPr lang="en-US" altLang="en-US" dirty="0" smtClean="0">
                <a:latin typeface="Comic Sans MS" panose="030F0702030302020204" pitchFamily="66" charset="0"/>
              </a:rPr>
              <a:t>cars (</a:t>
            </a:r>
            <a:r>
              <a:rPr lang="en-US" altLang="en-US" dirty="0" err="1" smtClean="0">
                <a:latin typeface="Comic Sans MS" panose="030F0702030302020204" pitchFamily="66" charset="0"/>
              </a:rPr>
              <a:t>coches</a:t>
            </a:r>
            <a:r>
              <a:rPr lang="en-US" altLang="en-US" dirty="0" smtClean="0">
                <a:latin typeface="Comic Sans MS" panose="030F0702030302020204" pitchFamily="66" charset="0"/>
              </a:rPr>
              <a:t>).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algn="ctr"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 dirty="0">
                <a:latin typeface="Comic Sans MS" panose="030F0702030302020204" pitchFamily="66" charset="0"/>
              </a:rPr>
              <a:t>Do </a:t>
            </a:r>
            <a:r>
              <a:rPr lang="en-US" altLang="en-US" dirty="0" err="1" smtClean="0">
                <a:latin typeface="Comic Sans MS" panose="030F0702030302020204" pitchFamily="66" charset="0"/>
              </a:rPr>
              <a:t>y’all</a:t>
            </a:r>
            <a:r>
              <a:rPr lang="en-US" altLang="en-US" dirty="0" smtClean="0">
                <a:latin typeface="Comic Sans MS" panose="030F0702030302020204" pitchFamily="66" charset="0"/>
              </a:rPr>
              <a:t> (informal) like ‘to </a:t>
            </a:r>
            <a:r>
              <a:rPr lang="en-US" altLang="en-US" dirty="0">
                <a:latin typeface="Comic Sans MS" panose="030F0702030302020204" pitchFamily="66" charset="0"/>
              </a:rPr>
              <a:t>look </a:t>
            </a:r>
            <a:r>
              <a:rPr lang="en-US" altLang="en-US" dirty="0" smtClean="0">
                <a:latin typeface="Comic Sans MS" panose="030F0702030302020204" pitchFamily="66" charset="0"/>
              </a:rPr>
              <a:t>at’ (</a:t>
            </a:r>
            <a:r>
              <a:rPr lang="en-US" altLang="en-US" dirty="0" err="1" smtClean="0">
                <a:latin typeface="Comic Sans MS" panose="030F0702030302020204" pitchFamily="66" charset="0"/>
              </a:rPr>
              <a:t>mirar</a:t>
            </a:r>
            <a:r>
              <a:rPr lang="en-US" altLang="en-US" dirty="0" smtClean="0">
                <a:latin typeface="Comic Sans MS" panose="030F0702030302020204" pitchFamily="66" charset="0"/>
              </a:rPr>
              <a:t>) </a:t>
            </a:r>
            <a:r>
              <a:rPr lang="en-US" altLang="en-US" dirty="0">
                <a:latin typeface="Comic Sans MS" panose="030F0702030302020204" pitchFamily="66" charset="0"/>
              </a:rPr>
              <a:t>photos?</a:t>
            </a:r>
          </a:p>
          <a:p>
            <a:pPr algn="ctr"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en-US" dirty="0">
                <a:latin typeface="Comic Sans MS" panose="030F0702030302020204" pitchFamily="66" charset="0"/>
              </a:rPr>
              <a:t>You like </a:t>
            </a:r>
            <a:r>
              <a:rPr lang="en-US" altLang="en-US" dirty="0" smtClean="0">
                <a:latin typeface="Comic Sans MS" panose="030F0702030302020204" pitchFamily="66" charset="0"/>
              </a:rPr>
              <a:t>‘to </a:t>
            </a:r>
            <a:r>
              <a:rPr lang="en-US" altLang="en-US" dirty="0">
                <a:latin typeface="Comic Sans MS" panose="030F0702030302020204" pitchFamily="66" charset="0"/>
              </a:rPr>
              <a:t>go </a:t>
            </a:r>
            <a:r>
              <a:rPr lang="en-US" altLang="en-US" dirty="0" smtClean="0">
                <a:latin typeface="Comic Sans MS" panose="030F0702030302020204" pitchFamily="66" charset="0"/>
              </a:rPr>
              <a:t>shopping’ (</a:t>
            </a:r>
            <a:r>
              <a:rPr lang="en-US" altLang="en-US" dirty="0" err="1" smtClean="0">
                <a:latin typeface="Comic Sans MS" panose="030F0702030302020204" pitchFamily="66" charset="0"/>
              </a:rPr>
              <a:t>ir</a:t>
            </a:r>
            <a:r>
              <a:rPr lang="en-US" altLang="en-US" dirty="0" smtClean="0">
                <a:latin typeface="Comic Sans MS" panose="030F0702030302020204" pitchFamily="66" charset="0"/>
              </a:rPr>
              <a:t> de </a:t>
            </a:r>
            <a:r>
              <a:rPr lang="en-US" altLang="en-US" dirty="0" err="1" smtClean="0">
                <a:latin typeface="Comic Sans MS" panose="030F0702030302020204" pitchFamily="66" charset="0"/>
              </a:rPr>
              <a:t>compras</a:t>
            </a:r>
            <a:r>
              <a:rPr lang="en-US" altLang="en-US" smtClean="0">
                <a:latin typeface="Comic Sans MS" panose="030F0702030302020204" pitchFamily="66" charset="0"/>
              </a:rPr>
              <a:t>), </a:t>
            </a:r>
            <a:r>
              <a:rPr lang="en-US" altLang="en-US" dirty="0">
                <a:latin typeface="Comic Sans MS" panose="030F0702030302020204" pitchFamily="66" charset="0"/>
              </a:rPr>
              <a:t>right?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492500" y="1946275"/>
            <a:ext cx="2170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i="1">
                <a:solidFill>
                  <a:srgbClr val="CC0000"/>
                </a:solidFill>
                <a:latin typeface="Comic Sans MS" panose="030F0702030302020204" pitchFamily="66" charset="0"/>
              </a:rPr>
              <a:t>Me gusta estudiar.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644775" y="2743200"/>
            <a:ext cx="385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i="1">
                <a:solidFill>
                  <a:srgbClr val="CC0000"/>
                </a:solidFill>
                <a:latin typeface="Comic Sans MS" panose="030F0702030302020204" pitchFamily="66" charset="0"/>
              </a:rPr>
              <a:t>(A Elena) le gusta ver la televisión.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978150" y="3443288"/>
            <a:ext cx="3171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i="1">
                <a:solidFill>
                  <a:srgbClr val="CC0000"/>
                </a:solidFill>
                <a:latin typeface="Comic Sans MS" panose="030F0702030302020204" pitchFamily="66" charset="0"/>
              </a:rPr>
              <a:t>No nos gusta hacer la tarea.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212975" y="4191000"/>
            <a:ext cx="472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i="1">
                <a:solidFill>
                  <a:srgbClr val="CC0000"/>
                </a:solidFill>
                <a:latin typeface="Comic Sans MS" panose="030F0702030302020204" pitchFamily="66" charset="0"/>
              </a:rPr>
              <a:t>(A Carlos y a Miguel) les gustan los coches.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3235325" y="4953000"/>
            <a:ext cx="2651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i="1">
                <a:solidFill>
                  <a:srgbClr val="CC0000"/>
                </a:solidFill>
                <a:latin typeface="Comic Sans MS" panose="030F0702030302020204" pitchFamily="66" charset="0"/>
              </a:rPr>
              <a:t>¿Os gusta mirar fotos?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2703513" y="5638800"/>
            <a:ext cx="372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i="1">
                <a:solidFill>
                  <a:srgbClr val="CC0000"/>
                </a:solidFill>
                <a:latin typeface="Comic Sans MS" panose="030F0702030302020204" pitchFamily="66" charset="0"/>
              </a:rPr>
              <a:t>Te gusta ir de compras, ¿verdad?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2" grpId="0" autoUpdateAnimBg="0"/>
      <p:bldP spid="17439" grpId="0" autoUpdateAnimBg="0"/>
      <p:bldP spid="17440" grpId="0" autoUpdateAnimBg="0"/>
      <p:bldP spid="17441" grpId="0" autoUpdateAnimBg="0"/>
      <p:bldP spid="17442" grpId="0" autoUpdateAnimBg="0"/>
      <p:bldP spid="17443" grpId="0" autoUpdateAnimBg="0"/>
      <p:bldP spid="17444" grpId="0" autoUpdateAnimBg="0"/>
      <p:bldP spid="174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308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3090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8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091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92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93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94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3095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9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096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97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3098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0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75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3079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1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3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4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6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7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8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6" name="Text Box 26"/>
          <p:cNvSpPr txBox="1">
            <a:spLocks noChangeArrowheads="1"/>
          </p:cNvSpPr>
          <p:nvPr/>
        </p:nvSpPr>
        <p:spPr bwMode="auto">
          <a:xfrm>
            <a:off x="914400" y="1447800"/>
            <a:ext cx="33861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latin typeface="Comic Sans MS" panose="030F0702030302020204" pitchFamily="66" charset="0"/>
              </a:rPr>
              <a:t>Por ejemplo:</a:t>
            </a:r>
            <a:endParaRPr lang="en-US" altLang="en-US" sz="440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914400" y="3563938"/>
            <a:ext cx="69627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>
                <a:latin typeface="Comic Sans MS" panose="030F0702030302020204" pitchFamily="66" charset="0"/>
              </a:rPr>
              <a:t>  In English we say:    </a:t>
            </a:r>
            <a:r>
              <a:rPr lang="en-US" altLang="en-US" sz="2800">
                <a:solidFill>
                  <a:srgbClr val="CC0000"/>
                </a:solidFill>
                <a:latin typeface="Comic Sans MS" panose="030F0702030302020204" pitchFamily="66" charset="0"/>
              </a:rPr>
              <a:t>“I like  Spanish.”</a:t>
            </a:r>
          </a:p>
          <a:p>
            <a:pPr eaLnBrk="1" hangingPunct="1">
              <a:buFontTx/>
              <a:buChar char="•"/>
            </a:pPr>
            <a:endParaRPr lang="en-US" altLang="en-US" sz="280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2800">
                <a:latin typeface="Comic Sans MS" panose="030F0702030302020204" pitchFamily="66" charset="0"/>
              </a:rPr>
              <a:t>  En español decimos:    </a:t>
            </a:r>
            <a:r>
              <a:rPr lang="en-US" altLang="en-US" sz="2800">
                <a:solidFill>
                  <a:srgbClr val="CC0000"/>
                </a:solidFill>
                <a:latin typeface="Comic Sans MS" panose="030F0702030302020204" pitchFamily="66" charset="0"/>
              </a:rPr>
              <a:t>“To me, Spanish </a:t>
            </a:r>
          </a:p>
          <a:p>
            <a:pPr lvl="4" eaLnBrk="1" hangingPunct="1"/>
            <a:r>
              <a:rPr lang="en-US" altLang="en-US" sz="2800">
                <a:solidFill>
                  <a:srgbClr val="CC0000"/>
                </a:solidFill>
                <a:latin typeface="Comic Sans MS" panose="030F0702030302020204" pitchFamily="66" charset="0"/>
              </a:rPr>
              <a:t>                          is pleasing.”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  <p:pic>
        <p:nvPicPr>
          <p:cNvPr id="4124" name="Picture 28" descr="c:\Program Files\Microsoft Office\Clipart\standard\stddir1\bd05090_.wmf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62000"/>
            <a:ext cx="2513013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build="p" autoUpdateAnimBg="0" advAuto="2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41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116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4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117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18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19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20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121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122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23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124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6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99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4105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7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8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9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10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1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12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13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14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536825" y="822325"/>
            <a:ext cx="4086225" cy="7016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40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 like the beach</a:t>
            </a:r>
            <a:r>
              <a:rPr lang="en-US" altLang="en-US" sz="4000">
                <a:solidFill>
                  <a:srgbClr val="CC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822325" y="2713038"/>
            <a:ext cx="30638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In English:</a:t>
            </a:r>
          </a:p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“I”</a:t>
            </a:r>
            <a:r>
              <a:rPr lang="en-US" altLang="en-US">
                <a:latin typeface="Comic Sans MS" panose="030F0702030302020204" pitchFamily="66" charset="0"/>
              </a:rPr>
              <a:t> is the subject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“like”</a:t>
            </a:r>
            <a:r>
              <a:rPr lang="en-US" altLang="en-US">
                <a:latin typeface="Comic Sans MS" panose="030F0702030302020204" pitchFamily="66" charset="0"/>
              </a:rPr>
              <a:t> is the verb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“the beach”</a:t>
            </a:r>
            <a:r>
              <a:rPr lang="en-US" altLang="en-US">
                <a:latin typeface="Comic Sans MS" panose="030F0702030302020204" pitchFamily="66" charset="0"/>
              </a:rPr>
              <a:t> is the   	direct object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5165725" y="2733675"/>
            <a:ext cx="32924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En español:</a:t>
            </a:r>
          </a:p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“the beach”</a:t>
            </a:r>
            <a:r>
              <a:rPr lang="en-US" altLang="en-US">
                <a:latin typeface="Comic Sans MS" panose="030F0702030302020204" pitchFamily="66" charset="0"/>
              </a:rPr>
              <a:t> is the 	subject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“to please”</a:t>
            </a:r>
            <a:r>
              <a:rPr lang="en-US" altLang="en-US">
                <a:latin typeface="Comic Sans MS" panose="030F0702030302020204" pitchFamily="66" charset="0"/>
              </a:rPr>
              <a:t> is the 	verb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“me”</a:t>
            </a:r>
            <a:r>
              <a:rPr lang="en-US" altLang="en-US">
                <a:latin typeface="Comic Sans MS" panose="030F0702030302020204" pitchFamily="66" charset="0"/>
              </a:rPr>
              <a:t> is the indirect 	object</a:t>
            </a:r>
          </a:p>
        </p:txBody>
      </p:sp>
      <p:pic>
        <p:nvPicPr>
          <p:cNvPr id="4103" name="Picture 30" descr="c:\Office2000\Clipart\Pub60Cor\pe00542_.wmf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1408113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31" descr="c:\Office2000\Clipart\Pub60Cor\pe00542_.wmf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8" y="609600"/>
            <a:ext cx="1408112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7" grpId="0" autoUpdateAnimBg="0"/>
      <p:bldP spid="5148" grpId="0" autoUpdateAnimBg="0"/>
      <p:bldP spid="51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513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5139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7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140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41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42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43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5144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8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145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46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5147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9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23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5128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30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31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32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33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35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36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37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Text Box 27"/>
          <p:cNvSpPr txBox="1">
            <a:spLocks noChangeArrowheads="1"/>
          </p:cNvSpPr>
          <p:nvPr/>
        </p:nvSpPr>
        <p:spPr bwMode="auto">
          <a:xfrm>
            <a:off x="869950" y="381000"/>
            <a:ext cx="347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latin typeface="Comic Sans MS" panose="030F0702030302020204" pitchFamily="66" charset="0"/>
              </a:rPr>
              <a:t>En Español…:</a:t>
            </a:r>
            <a:endParaRPr lang="en-US" altLang="en-US" sz="440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990600" y="1219200"/>
            <a:ext cx="6789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The word order is actually </a:t>
            </a:r>
            <a:r>
              <a:rPr lang="en-US" altLang="en-US" sz="2800" i="1">
                <a:latin typeface="Comic Sans MS" panose="030F0702030302020204" pitchFamily="66" charset="0"/>
              </a:rPr>
              <a:t>“backwards”</a:t>
            </a:r>
            <a:r>
              <a:rPr lang="en-US" altLang="en-US" sz="280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990600" y="1981200"/>
            <a:ext cx="74787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The indirect object comes first:	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Me</a:t>
            </a:r>
          </a:p>
          <a:p>
            <a:pPr eaLnBrk="1" hangingPunct="1">
              <a:buFontTx/>
              <a:buChar char="•"/>
            </a:pPr>
            <a:endParaRPr lang="en-US" altLang="en-US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Then the verb:				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gusta</a:t>
            </a:r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Finally the subject of the verb:	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</a:rPr>
              <a:t>la playa.</a:t>
            </a:r>
          </a:p>
          <a:p>
            <a:pPr eaLnBrk="1" hangingPunct="1">
              <a:buFontTx/>
              <a:buChar char="•"/>
            </a:pPr>
            <a:endParaRPr lang="en-US" altLang="en-US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latin typeface="Comic Sans MS" panose="030F0702030302020204" pitchFamily="66" charset="0"/>
              </a:rPr>
              <a:t>  Make it negative by adding  “no” at the beginning.</a:t>
            </a:r>
          </a:p>
        </p:txBody>
      </p:sp>
      <p:pic>
        <p:nvPicPr>
          <p:cNvPr id="6175" name="Picture 31" descr="c:\Office2000\Clipart\Pub60Cor\na01069_.wmf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29200"/>
            <a:ext cx="183515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2" grpId="0" autoUpdateAnimBg="0"/>
      <p:bldP spid="617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616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6164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2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165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66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67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68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6169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3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170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71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6172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4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47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6153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5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6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7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8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60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61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62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73163" y="762000"/>
            <a:ext cx="68278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i="1" u="sng">
                <a:latin typeface="Comic Sans MS" panose="030F0702030302020204" pitchFamily="66" charset="0"/>
              </a:rPr>
              <a:t>Who</a:t>
            </a:r>
            <a:r>
              <a:rPr lang="en-US" altLang="en-US" sz="4400">
                <a:latin typeface="Comic Sans MS" panose="030F0702030302020204" pitchFamily="66" charset="0"/>
              </a:rPr>
              <a:t> is doing the “liking”?</a:t>
            </a:r>
            <a:endParaRPr lang="en-US" altLang="en-US" sz="4400" i="1" u="sng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286000" y="2528888"/>
            <a:ext cx="4554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Indirect Object Pronouns:</a:t>
            </a:r>
          </a:p>
        </p:txBody>
      </p:sp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2994025" y="3530600"/>
            <a:ext cx="2921000" cy="2528888"/>
            <a:chOff x="1886" y="2224"/>
            <a:chExt cx="1840" cy="1593"/>
          </a:xfrm>
        </p:grpSpPr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1886" y="2224"/>
              <a:ext cx="455" cy="1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3200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me</a:t>
              </a:r>
            </a:p>
            <a:p>
              <a:pPr algn="ctr" eaLnBrk="1" hangingPunct="1">
                <a:defRPr/>
              </a:pPr>
              <a:endParaRPr lang="en-US" altLang="en-US" sz="32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  <a:p>
              <a:pPr algn="ctr" eaLnBrk="1" hangingPunct="1">
                <a:defRPr/>
              </a:pPr>
              <a:r>
                <a:rPr lang="en-US" altLang="en-US" sz="3200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te</a:t>
              </a:r>
            </a:p>
            <a:p>
              <a:pPr algn="ctr" eaLnBrk="1" hangingPunct="1">
                <a:defRPr/>
              </a:pPr>
              <a:endParaRPr lang="en-US" altLang="en-US" sz="32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  <a:p>
              <a:pPr algn="ctr" eaLnBrk="1" hangingPunct="1">
                <a:defRPr/>
              </a:pPr>
              <a:r>
                <a:rPr lang="en-US" altLang="en-US" sz="3200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le</a:t>
              </a:r>
            </a:p>
          </p:txBody>
        </p: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3216" y="2224"/>
              <a:ext cx="510" cy="1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3200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nos</a:t>
              </a:r>
            </a:p>
            <a:p>
              <a:pPr algn="ctr" eaLnBrk="1" hangingPunct="1">
                <a:defRPr/>
              </a:pPr>
              <a:endParaRPr lang="en-US" altLang="en-US" sz="32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  <a:p>
              <a:pPr algn="ctr" eaLnBrk="1" hangingPunct="1">
                <a:defRPr/>
              </a:pPr>
              <a:r>
                <a:rPr lang="en-US" altLang="en-US" sz="3200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os</a:t>
              </a:r>
            </a:p>
            <a:p>
              <a:pPr algn="ctr" eaLnBrk="1" hangingPunct="1">
                <a:defRPr/>
              </a:pPr>
              <a:endParaRPr lang="en-US" altLang="en-US" sz="32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  <a:p>
              <a:pPr algn="ctr" eaLnBrk="1" hangingPunct="1">
                <a:defRPr/>
              </a:pPr>
              <a:r>
                <a:rPr lang="en-US" altLang="en-US" sz="3200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les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 autoUpdateAnimBg="0"/>
      <p:bldP spid="1026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718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7186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4" name="Clip" r:id="rId5" imgW="2286000" imgH="1534525" progId="MS_ClipArt_Gallery.2">
                    <p:embed/>
                  </p:oleObj>
                </mc:Choice>
                <mc:Fallback>
                  <p:oleObj name="Clip" r:id="rId5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187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8" name="Picture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9" name="Picture 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0" name="Picture 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7191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5" name="Clip" r:id="rId11" imgW="2286000" imgH="1453540" progId="MS_ClipArt_Gallery.2">
                    <p:embed/>
                  </p:oleObj>
                </mc:Choice>
                <mc:Fallback>
                  <p:oleObj name="Clip" r:id="rId11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" name="Picture 10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3" name="Picture 1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3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6" name="Clip" r:id="rId15" imgW="2286000" imgH="1406128" progId="MS_ClipArt_Gallery.2">
                    <p:embed/>
                  </p:oleObj>
                </mc:Choice>
                <mc:Fallback>
                  <p:oleObj name="Clip" r:id="rId15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1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7175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15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7" name="Picture 16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8" name="Picture 17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9" name="Picture 18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0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20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2" name="Picture 21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3" name="Picture 22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4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914400" y="1066800"/>
            <a:ext cx="74834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54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4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“Gusta”	</a:t>
            </a:r>
            <a:r>
              <a:rPr lang="en-US" alt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=	singular nouns  			=	infinitives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914400" y="3048000"/>
            <a:ext cx="7483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54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4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“Gustan”	</a:t>
            </a:r>
            <a:r>
              <a:rPr lang="en-US" alt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=	plural nouns  </a:t>
            </a:r>
          </a:p>
        </p:txBody>
      </p:sp>
      <p:pic>
        <p:nvPicPr>
          <p:cNvPr id="7195" name="Picture 27" descr="c:\Program Files\Common Files\Microsoft Shared\Clipart\cagcat50\bs00559_.wmf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95800"/>
            <a:ext cx="2895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autoUpdateAnimBg="0"/>
      <p:bldP spid="71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26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8211" name="Picture 102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212" name="Object 1028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0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213" name="Picture 102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14" name="Picture 103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15" name="Picture 103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16" name="Picture 103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217" name="Object 1033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218" name="Picture 103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19" name="Picture 1035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220" name="Object 1036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2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0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5" name="Group 1037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8201" name="Picture 1038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2" name="Picture 103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03" name="Picture 1040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04" name="Picture 1041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05" name="Picture 1042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06" name="Picture 1043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1044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08" name="Picture 1045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09" name="Picture 1046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10" name="Picture 1047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84" name="Text Box 1048"/>
          <p:cNvSpPr txBox="1">
            <a:spLocks noChangeArrowheads="1"/>
          </p:cNvSpPr>
          <p:nvPr/>
        </p:nvSpPr>
        <p:spPr bwMode="auto">
          <a:xfrm>
            <a:off x="304800" y="533400"/>
            <a:ext cx="6257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i="1" u="sng">
                <a:latin typeface="Comic Sans MS" panose="030F0702030302020204" pitchFamily="66" charset="0"/>
              </a:rPr>
              <a:t>Frases de clarificación</a:t>
            </a:r>
            <a:r>
              <a:rPr lang="en-US" altLang="en-US" sz="4400" i="1">
                <a:latin typeface="Comic Sans MS" panose="030F0702030302020204" pitchFamily="66" charset="0"/>
              </a:rPr>
              <a:t>:</a:t>
            </a:r>
            <a:endParaRPr lang="en-US" altLang="en-US" sz="4400" i="1" u="sng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389" name="Text Box 1053"/>
          <p:cNvSpPr txBox="1">
            <a:spLocks noChangeArrowheads="1"/>
          </p:cNvSpPr>
          <p:nvPr/>
        </p:nvSpPr>
        <p:spPr bwMode="auto">
          <a:xfrm>
            <a:off x="914400" y="2330450"/>
            <a:ext cx="3779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CC0000"/>
                </a:solidFill>
                <a:latin typeface="Comic Sans MS" panose="030F0702030302020204" pitchFamily="66" charset="0"/>
              </a:rPr>
              <a:t>“Le gusta nadar.”</a:t>
            </a:r>
          </a:p>
        </p:txBody>
      </p:sp>
      <p:sp>
        <p:nvSpPr>
          <p:cNvPr id="15391" name="Text Box 1055"/>
          <p:cNvSpPr txBox="1">
            <a:spLocks noChangeArrowheads="1"/>
          </p:cNvSpPr>
          <p:nvPr/>
        </p:nvSpPr>
        <p:spPr bwMode="auto">
          <a:xfrm>
            <a:off x="5394325" y="1582738"/>
            <a:ext cx="353494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Comic Sans MS" panose="030F0702030302020204" pitchFamily="66" charset="0"/>
              </a:rPr>
              <a:t>He likes to swim.</a:t>
            </a:r>
          </a:p>
          <a:p>
            <a:pPr eaLnBrk="1" hangingPunct="1"/>
            <a:endParaRPr lang="en-US" altLang="en-US" sz="28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 dirty="0">
                <a:latin typeface="Comic Sans MS" panose="030F0702030302020204" pitchFamily="66" charset="0"/>
              </a:rPr>
              <a:t>She likes to swim.</a:t>
            </a:r>
          </a:p>
          <a:p>
            <a:pPr eaLnBrk="1" hangingPunct="1"/>
            <a:endParaRPr lang="en-US" altLang="en-US" sz="28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 dirty="0" smtClean="0">
                <a:latin typeface="Comic Sans MS" panose="030F0702030302020204" pitchFamily="66" charset="0"/>
              </a:rPr>
              <a:t>You (formal) </a:t>
            </a:r>
            <a:r>
              <a:rPr lang="en-US" altLang="en-US" sz="2800" dirty="0">
                <a:latin typeface="Comic Sans MS" panose="030F0702030302020204" pitchFamily="66" charset="0"/>
              </a:rPr>
              <a:t>like to </a:t>
            </a:r>
            <a:endParaRPr lang="en-US" altLang="en-US" sz="2800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 dirty="0" smtClean="0">
                <a:latin typeface="Comic Sans MS" panose="030F0702030302020204" pitchFamily="66" charset="0"/>
              </a:rPr>
              <a:t>swim</a:t>
            </a:r>
            <a:r>
              <a:rPr lang="en-US" altLang="en-US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5392" name="Text Box 1056"/>
          <p:cNvSpPr txBox="1">
            <a:spLocks noChangeArrowheads="1"/>
          </p:cNvSpPr>
          <p:nvPr/>
        </p:nvSpPr>
        <p:spPr bwMode="auto">
          <a:xfrm>
            <a:off x="614363" y="4768850"/>
            <a:ext cx="4378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CC0000"/>
                </a:solidFill>
                <a:latin typeface="Comic Sans MS" panose="030F0702030302020204" pitchFamily="66" charset="0"/>
              </a:rPr>
              <a:t>“Les gusta la playa.”</a:t>
            </a:r>
          </a:p>
        </p:txBody>
      </p:sp>
      <p:sp>
        <p:nvSpPr>
          <p:cNvPr id="15393" name="Text Box 1057"/>
          <p:cNvSpPr txBox="1">
            <a:spLocks noChangeArrowheads="1"/>
          </p:cNvSpPr>
          <p:nvPr/>
        </p:nvSpPr>
        <p:spPr bwMode="auto">
          <a:xfrm>
            <a:off x="5394325" y="4494213"/>
            <a:ext cx="35480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Comic Sans MS" panose="030F0702030302020204" pitchFamily="66" charset="0"/>
              </a:rPr>
              <a:t>They like the beach.</a:t>
            </a:r>
          </a:p>
          <a:p>
            <a:pPr eaLnBrk="1" hangingPunct="1"/>
            <a:endParaRPr lang="en-US" altLang="en-US" sz="28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 dirty="0" err="1" smtClean="0">
                <a:latin typeface="Comic Sans MS" panose="030F0702030302020204" pitchFamily="66" charset="0"/>
              </a:rPr>
              <a:t>Y’all</a:t>
            </a:r>
            <a:r>
              <a:rPr lang="en-US" altLang="en-US" sz="28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800" dirty="0">
                <a:latin typeface="Comic Sans MS" panose="030F0702030302020204" pitchFamily="66" charset="0"/>
              </a:rPr>
              <a:t>like the beach.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 autoUpdateAnimBg="0"/>
      <p:bldP spid="15389" grpId="0" autoUpdateAnimBg="0"/>
      <p:bldP spid="15391" grpId="0" build="p" autoUpdateAnimBg="0"/>
      <p:bldP spid="15392" grpId="0" autoUpdateAnimBg="0"/>
      <p:bldP spid="1539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026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9233" name="Picture 102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9234" name="Object 1028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2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235" name="Picture 102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36" name="Picture 103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37" name="Picture 103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38" name="Picture 103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9239" name="Object 1033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3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240" name="Picture 103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41" name="Picture 1035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9242" name="Object 1036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4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0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19" name="Group 1037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9223" name="Picture 1038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103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25" name="Picture 1040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26" name="Picture 1041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27" name="Picture 1042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28" name="Picture 1043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9" name="Picture 1044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30" name="Picture 1045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31" name="Picture 1046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32" name="Picture 1047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08" name="Text Box 1048"/>
          <p:cNvSpPr txBox="1">
            <a:spLocks noChangeArrowheads="1"/>
          </p:cNvSpPr>
          <p:nvPr/>
        </p:nvSpPr>
        <p:spPr bwMode="auto">
          <a:xfrm>
            <a:off x="1438275" y="533400"/>
            <a:ext cx="6257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i="1" u="sng">
                <a:latin typeface="Comic Sans MS" panose="030F0702030302020204" pitchFamily="66" charset="0"/>
              </a:rPr>
              <a:t>Frases de clarificación</a:t>
            </a:r>
            <a:r>
              <a:rPr lang="en-US" altLang="en-US" sz="4400" i="1">
                <a:latin typeface="Comic Sans MS" panose="030F0702030302020204" pitchFamily="66" charset="0"/>
              </a:rPr>
              <a:t>:</a:t>
            </a:r>
            <a:endParaRPr lang="en-US" altLang="en-US" sz="4400" i="1" u="sng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413" name="Text Box 1053"/>
          <p:cNvSpPr txBox="1">
            <a:spLocks noChangeArrowheads="1"/>
          </p:cNvSpPr>
          <p:nvPr/>
        </p:nvSpPr>
        <p:spPr bwMode="auto">
          <a:xfrm>
            <a:off x="381000" y="1600200"/>
            <a:ext cx="411362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Me</a:t>
            </a:r>
            <a:r>
              <a:rPr lang="en-US" altLang="en-US" dirty="0">
                <a:latin typeface="Comic Sans MS" panose="030F0702030302020204" pitchFamily="66" charset="0"/>
              </a:rPr>
              <a:t>	=	a </a:t>
            </a:r>
            <a:r>
              <a:rPr lang="en-US" altLang="en-US" dirty="0" err="1">
                <a:latin typeface="Comic Sans MS" panose="030F0702030302020204" pitchFamily="66" charset="0"/>
              </a:rPr>
              <a:t>mí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 err="1">
                <a:solidFill>
                  <a:srgbClr val="CC0000"/>
                </a:solidFill>
                <a:latin typeface="Comic Sans MS" panose="030F0702030302020204" pitchFamily="66" charset="0"/>
              </a:rPr>
              <a:t>Te</a:t>
            </a:r>
            <a:r>
              <a:rPr lang="en-US" altLang="en-US" dirty="0">
                <a:latin typeface="Comic Sans MS" panose="030F0702030302020204" pitchFamily="66" charset="0"/>
              </a:rPr>
              <a:t>	=	a </a:t>
            </a:r>
            <a:r>
              <a:rPr lang="en-US" altLang="en-US" dirty="0" err="1">
                <a:latin typeface="Comic Sans MS" panose="030F0702030302020204" pitchFamily="66" charset="0"/>
              </a:rPr>
              <a:t>ti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Le</a:t>
            </a:r>
            <a:r>
              <a:rPr lang="en-US" altLang="en-US" dirty="0">
                <a:latin typeface="Comic Sans MS" panose="030F0702030302020204" pitchFamily="66" charset="0"/>
              </a:rPr>
              <a:t>	=	a </a:t>
            </a:r>
            <a:r>
              <a:rPr lang="en-US" altLang="en-US" dirty="0" err="1">
                <a:latin typeface="Comic Sans MS" panose="030F0702030302020204" pitchFamily="66" charset="0"/>
              </a:rPr>
              <a:t>él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a </a:t>
            </a:r>
            <a:r>
              <a:rPr lang="en-US" altLang="en-US" dirty="0" err="1">
                <a:latin typeface="Comic Sans MS" panose="030F0702030302020204" pitchFamily="66" charset="0"/>
              </a:rPr>
              <a:t>ella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a </a:t>
            </a:r>
            <a:r>
              <a:rPr lang="en-US" altLang="en-US" dirty="0" err="1" smtClean="0">
                <a:latin typeface="Comic Sans MS" panose="030F0702030302020204" pitchFamily="66" charset="0"/>
              </a:rPr>
              <a:t>usted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(a Roberto)</a:t>
            </a: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(a Lola)</a:t>
            </a: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(a </a:t>
            </a:r>
            <a:r>
              <a:rPr lang="en-US" altLang="en-US" dirty="0" err="1">
                <a:latin typeface="Comic Sans MS" panose="030F0702030302020204" pitchFamily="66" charset="0"/>
              </a:rPr>
              <a:t>tu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US" altLang="en-US" dirty="0" err="1">
                <a:latin typeface="Comic Sans MS" panose="030F0702030302020204" pitchFamily="66" charset="0"/>
              </a:rPr>
              <a:t>hermano</a:t>
            </a:r>
            <a:r>
              <a:rPr lang="en-US" altLang="en-US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6414" name="Text Box 1054"/>
          <p:cNvSpPr txBox="1">
            <a:spLocks noChangeArrowheads="1"/>
          </p:cNvSpPr>
          <p:nvPr/>
        </p:nvSpPr>
        <p:spPr bwMode="auto">
          <a:xfrm>
            <a:off x="4800600" y="1600200"/>
            <a:ext cx="4038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Nos</a:t>
            </a:r>
            <a:r>
              <a:rPr lang="en-US" altLang="en-US" dirty="0">
                <a:latin typeface="Comic Sans MS" panose="030F0702030302020204" pitchFamily="66" charset="0"/>
              </a:rPr>
              <a:t>	=	a </a:t>
            </a:r>
            <a:r>
              <a:rPr lang="en-US" altLang="en-US" dirty="0" err="1">
                <a:latin typeface="Comic Sans MS" panose="030F0702030302020204" pitchFamily="66" charset="0"/>
              </a:rPr>
              <a:t>nosotros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 err="1">
                <a:solidFill>
                  <a:srgbClr val="CC0000"/>
                </a:solidFill>
                <a:latin typeface="Comic Sans MS" panose="030F0702030302020204" pitchFamily="66" charset="0"/>
              </a:rPr>
              <a:t>Os</a:t>
            </a:r>
            <a:r>
              <a:rPr lang="en-US" altLang="en-US" dirty="0">
                <a:latin typeface="Comic Sans MS" panose="030F0702030302020204" pitchFamily="66" charset="0"/>
              </a:rPr>
              <a:t>	=	a </a:t>
            </a:r>
            <a:r>
              <a:rPr lang="en-US" altLang="en-US" dirty="0" err="1">
                <a:latin typeface="Comic Sans MS" panose="030F0702030302020204" pitchFamily="66" charset="0"/>
              </a:rPr>
              <a:t>vosotros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Les</a:t>
            </a:r>
            <a:r>
              <a:rPr lang="en-US" altLang="en-US" dirty="0">
                <a:latin typeface="Comic Sans MS" panose="030F0702030302020204" pitchFamily="66" charset="0"/>
              </a:rPr>
              <a:t>	=	a </a:t>
            </a:r>
            <a:r>
              <a:rPr lang="en-US" altLang="en-US" dirty="0" err="1">
                <a:latin typeface="Comic Sans MS" panose="030F0702030302020204" pitchFamily="66" charset="0"/>
              </a:rPr>
              <a:t>ellos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a </a:t>
            </a:r>
            <a:r>
              <a:rPr lang="en-US" altLang="en-US" dirty="0" err="1">
                <a:latin typeface="Comic Sans MS" panose="030F0702030302020204" pitchFamily="66" charset="0"/>
              </a:rPr>
              <a:t>ellas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a </a:t>
            </a:r>
            <a:r>
              <a:rPr lang="en-US" altLang="en-US" dirty="0" err="1" smtClean="0">
                <a:latin typeface="Comic Sans MS" panose="030F0702030302020204" pitchFamily="66" charset="0"/>
              </a:rPr>
              <a:t>ustedes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(a Roberto y 		     a Luis)</a:t>
            </a: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(a Lola y a 			     Carmen)</a:t>
            </a: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		(a </a:t>
            </a:r>
            <a:r>
              <a:rPr lang="en-US" altLang="en-US" dirty="0" err="1">
                <a:latin typeface="Comic Sans MS" panose="030F0702030302020204" pitchFamily="66" charset="0"/>
              </a:rPr>
              <a:t>mis</a:t>
            </a:r>
            <a:r>
              <a:rPr lang="en-US" altLang="en-US" dirty="0">
                <a:latin typeface="Comic Sans MS" panose="030F0702030302020204" pitchFamily="66" charset="0"/>
              </a:rPr>
              <a:t> amigos)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 autoUpdateAnimBg="0"/>
      <p:bldP spid="16413" grpId="0" autoUpdateAnimBg="0"/>
      <p:bldP spid="1641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6499225"/>
            <a:ext cx="9144000" cy="358775"/>
            <a:chOff x="0" y="4094"/>
            <a:chExt cx="5760" cy="226"/>
          </a:xfrm>
        </p:grpSpPr>
        <p:pic>
          <p:nvPicPr>
            <p:cNvPr id="1025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0258" name="Object 4"/>
            <p:cNvGraphicFramePr>
              <a:graphicFrameLocks noChangeAspect="1"/>
            </p:cNvGraphicFramePr>
            <p:nvPr/>
          </p:nvGraphicFramePr>
          <p:xfrm>
            <a:off x="575" y="4094"/>
            <a:ext cx="33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6" name="Clip" r:id="rId4" imgW="2286000" imgH="1534525" progId="MS_ClipArt_Gallery.2">
                    <p:embed/>
                  </p:oleObj>
                </mc:Choice>
                <mc:Fallback>
                  <p:oleObj name="Clip" r:id="rId4" imgW="2286000" imgH="1534525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" y="4094"/>
                          <a:ext cx="33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259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0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4110"/>
              <a:ext cx="33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1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4115"/>
              <a:ext cx="332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2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4121"/>
              <a:ext cx="333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0263" name="Object 9"/>
            <p:cNvGraphicFramePr>
              <a:graphicFrameLocks noChangeAspect="1"/>
            </p:cNvGraphicFramePr>
            <p:nvPr/>
          </p:nvGraphicFramePr>
          <p:xfrm>
            <a:off x="3604" y="4107"/>
            <a:ext cx="33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7" name="Clip" r:id="rId10" imgW="2286000" imgH="1453540" progId="MS_ClipArt_Gallery.2">
                    <p:embed/>
                  </p:oleObj>
                </mc:Choice>
                <mc:Fallback>
                  <p:oleObj name="Clip" r:id="rId10" imgW="2286000" imgH="145354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" y="4107"/>
                          <a:ext cx="33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264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4101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5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4094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0266" name="Object 12"/>
            <p:cNvGraphicFramePr>
              <a:graphicFrameLocks noChangeAspect="1"/>
            </p:cNvGraphicFramePr>
            <p:nvPr/>
          </p:nvGraphicFramePr>
          <p:xfrm>
            <a:off x="5430" y="4116"/>
            <a:ext cx="33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8" name="Clip" r:id="rId14" imgW="2286000" imgH="1406128" progId="MS_ClipArt_Gallery.2">
                    <p:embed/>
                  </p:oleObj>
                </mc:Choice>
                <mc:Fallback>
                  <p:oleObj name="Clip" r:id="rId14" imgW="2286000" imgH="1406128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4116"/>
                          <a:ext cx="330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43" name="Group 13"/>
          <p:cNvGrpSpPr>
            <a:grpSpLocks/>
          </p:cNvGrpSpPr>
          <p:nvPr/>
        </p:nvGrpSpPr>
        <p:grpSpPr bwMode="auto">
          <a:xfrm>
            <a:off x="0" y="0"/>
            <a:ext cx="9144000" cy="350838"/>
            <a:chOff x="0" y="0"/>
            <a:chExt cx="5760" cy="221"/>
          </a:xfrm>
        </p:grpSpPr>
        <p:pic>
          <p:nvPicPr>
            <p:cNvPr id="10247" name="Picture 14" descr="C:\Program Files\Microsoft Office\Clipart\Powerpnt\argntinf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9" name="Picture 1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0"/>
              <a:ext cx="3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50" name="Picture 1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51" name="Picture 1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52" name="Picture 19" descr="C:\Program Files\Microsoft Office\Clipart\Powerpnt\cubaf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0"/>
              <a:ext cx="33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3" name="Picture 2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" y="0"/>
              <a:ext cx="331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54" name="Picture 2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55" name="Picture 2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" y="0"/>
              <a:ext cx="33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56" name="Picture 23" descr="C:\Program Files\Microsoft Office\Clipart\Powerpnt\spainf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0"/>
              <a:ext cx="33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134938" y="1181100"/>
            <a:ext cx="4437062" cy="44577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Me gusta… / Me gustan…</a:t>
            </a:r>
          </a:p>
          <a:p>
            <a:pPr eaLnBrk="1" hangingPunct="1">
              <a:defRPr/>
            </a:pPr>
            <a:endParaRPr lang="en-US" altLang="en-US" sz="2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altLang="en-US" sz="2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Te gusta… / Te gustan…</a:t>
            </a:r>
          </a:p>
          <a:p>
            <a:pPr eaLnBrk="1" hangingPunct="1">
              <a:defRPr/>
            </a:pPr>
            <a:endParaRPr lang="en-US" altLang="en-US" sz="2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altLang="en-US" sz="2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Le gusta… / Le gustan…</a:t>
            </a:r>
          </a:p>
          <a:p>
            <a:pPr eaLnBrk="1" hangingPunct="1">
              <a:defRPr/>
            </a:pPr>
            <a:endParaRPr lang="en-US" altLang="en-US" sz="2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altLang="en-US" sz="2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Nos gusta… / Nos gustan…</a:t>
            </a:r>
          </a:p>
          <a:p>
            <a:pPr eaLnBrk="1" hangingPunct="1">
              <a:defRPr/>
            </a:pPr>
            <a:endParaRPr lang="en-US" altLang="en-US" sz="2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altLang="en-US" sz="2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Os gusta… / Os gustan…</a:t>
            </a:r>
          </a:p>
          <a:p>
            <a:pPr eaLnBrk="1" hangingPunct="1">
              <a:defRPr/>
            </a:pPr>
            <a:endParaRPr lang="en-US" altLang="en-US" sz="2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US" altLang="en-US" sz="2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Les gusta… / Les gustan…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410200" y="1181100"/>
            <a:ext cx="373371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600" dirty="0">
                <a:latin typeface="Comic Sans MS" panose="030F0702030302020204" pitchFamily="66" charset="0"/>
              </a:rPr>
              <a:t>I like…</a:t>
            </a:r>
          </a:p>
          <a:p>
            <a:pPr eaLnBrk="1" hangingPunct="1"/>
            <a:endParaRPr lang="en-US" altLang="en-US" sz="2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600" dirty="0">
                <a:latin typeface="Comic Sans MS" panose="030F0702030302020204" pitchFamily="66" charset="0"/>
              </a:rPr>
              <a:t>You like…</a:t>
            </a:r>
          </a:p>
          <a:p>
            <a:pPr eaLnBrk="1" hangingPunct="1"/>
            <a:endParaRPr lang="en-US" altLang="en-US" sz="2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600" dirty="0">
                <a:latin typeface="Comic Sans MS" panose="030F0702030302020204" pitchFamily="66" charset="0"/>
              </a:rPr>
              <a:t>He / she / You like(s)…</a:t>
            </a:r>
          </a:p>
          <a:p>
            <a:pPr eaLnBrk="1" hangingPunct="1"/>
            <a:endParaRPr lang="en-US" altLang="en-US" sz="2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600" dirty="0">
                <a:latin typeface="Comic Sans MS" panose="030F0702030302020204" pitchFamily="66" charset="0"/>
              </a:rPr>
              <a:t>We like…</a:t>
            </a:r>
          </a:p>
          <a:p>
            <a:pPr eaLnBrk="1" hangingPunct="1"/>
            <a:endParaRPr lang="en-US" altLang="en-US" sz="2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600" dirty="0" err="1" smtClean="0">
                <a:latin typeface="Comic Sans MS" panose="030F0702030302020204" pitchFamily="66" charset="0"/>
              </a:rPr>
              <a:t>Y’all</a:t>
            </a:r>
            <a:r>
              <a:rPr lang="en-US" altLang="en-US" sz="2600" dirty="0" smtClean="0">
                <a:latin typeface="Comic Sans MS" panose="030F0702030302020204" pitchFamily="66" charset="0"/>
              </a:rPr>
              <a:t> (informal) </a:t>
            </a:r>
            <a:r>
              <a:rPr lang="en-US" altLang="en-US" sz="2600" dirty="0">
                <a:latin typeface="Comic Sans MS" panose="030F0702030302020204" pitchFamily="66" charset="0"/>
              </a:rPr>
              <a:t>like…</a:t>
            </a:r>
          </a:p>
          <a:p>
            <a:pPr eaLnBrk="1" hangingPunct="1"/>
            <a:endParaRPr lang="en-US" altLang="en-US" sz="26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600" dirty="0">
                <a:latin typeface="Comic Sans MS" panose="030F0702030302020204" pitchFamily="66" charset="0"/>
              </a:rPr>
              <a:t>They / </a:t>
            </a:r>
            <a:r>
              <a:rPr lang="en-US" altLang="en-US" sz="2600" dirty="0" err="1" smtClean="0">
                <a:latin typeface="Comic Sans MS" panose="030F0702030302020204" pitchFamily="66" charset="0"/>
              </a:rPr>
              <a:t>y’all</a:t>
            </a:r>
            <a:r>
              <a:rPr lang="en-US" altLang="en-US" sz="2600" dirty="0" smtClean="0">
                <a:latin typeface="Comic Sans MS" panose="030F0702030302020204" pitchFamily="66" charset="0"/>
              </a:rPr>
              <a:t> (formal) </a:t>
            </a:r>
          </a:p>
          <a:p>
            <a:pPr eaLnBrk="1" hangingPunct="1"/>
            <a:r>
              <a:rPr lang="en-US" altLang="en-US" sz="2600" dirty="0" smtClean="0">
                <a:latin typeface="Comic Sans MS" panose="030F0702030302020204" pitchFamily="66" charset="0"/>
              </a:rPr>
              <a:t>like</a:t>
            </a:r>
            <a:r>
              <a:rPr lang="en-US" altLang="en-US" sz="2600" dirty="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4724400" y="3092450"/>
            <a:ext cx="417513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3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=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 autoUpdateAnimBg="0"/>
      <p:bldP spid="18459" grpId="0" build="p" autoUpdateAnimBg="0"/>
      <p:bldP spid="18460" grpId="0" autoUpdateAnimBg="0"/>
    </p:bldLst>
  </p:timing>
</p:sld>
</file>

<file path=ppt/theme/theme1.xml><?xml version="1.0" encoding="utf-8"?>
<a:theme xmlns:a="http://schemas.openxmlformats.org/drawingml/2006/main" name="hispanic flags">
  <a:themeElements>
    <a:clrScheme name="hispanic flag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ispanic flag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ispanic fla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spanic fla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panic fla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panic fla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panic fla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panic fla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panic fla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Designs\hispanic flags.pot</Template>
  <TotalTime>166</TotalTime>
  <Words>525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  <vt:variant>
        <vt:lpstr>Custom Shows</vt:lpstr>
      </vt:variant>
      <vt:variant>
        <vt:i4>1</vt:i4>
      </vt:variant>
    </vt:vector>
  </HeadingPairs>
  <TitlesOfParts>
    <vt:vector size="22" baseType="lpstr">
      <vt:lpstr>Arial</vt:lpstr>
      <vt:lpstr>Comic Sans MS</vt:lpstr>
      <vt:lpstr>Times New Roman</vt:lpstr>
      <vt:lpstr>hispanic flags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and Jennifer Duggan</dc:creator>
  <cp:lastModifiedBy>Misha Barbour</cp:lastModifiedBy>
  <cp:revision>51</cp:revision>
  <dcterms:created xsi:type="dcterms:W3CDTF">2001-02-05T02:15:13Z</dcterms:created>
  <dcterms:modified xsi:type="dcterms:W3CDTF">2016-09-05T21:05:32Z</dcterms:modified>
</cp:coreProperties>
</file>