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7" r:id="rId2"/>
    <p:sldId id="275" r:id="rId3"/>
    <p:sldId id="281" r:id="rId4"/>
    <p:sldId id="276" r:id="rId5"/>
    <p:sldId id="279" r:id="rId6"/>
    <p:sldId id="280" r:id="rId7"/>
    <p:sldId id="292" r:id="rId8"/>
    <p:sldId id="291" r:id="rId9"/>
    <p:sldId id="293" r:id="rId10"/>
    <p:sldId id="294" r:id="rId11"/>
    <p:sldId id="295" r:id="rId12"/>
    <p:sldId id="296" r:id="rId13"/>
    <p:sldId id="297" r:id="rId14"/>
    <p:sldId id="301" r:id="rId15"/>
    <p:sldId id="307" r:id="rId16"/>
    <p:sldId id="300" r:id="rId17"/>
    <p:sldId id="302" r:id="rId18"/>
    <p:sldId id="306" r:id="rId19"/>
    <p:sldId id="304" r:id="rId20"/>
    <p:sldId id="30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CA93"/>
    <a:srgbClr val="0080FF"/>
    <a:srgbClr val="FF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92C4E-4844-334E-818C-FC5AA585A10E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564A0-0116-A04C-BE09-5F051757F8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00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04E46-21BE-42AD-B4CB-9F9C8CED7257}" type="datetimeFigureOut">
              <a:rPr lang="es-AR" smtClean="0"/>
              <a:pPr/>
              <a:t>05/09/2016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AB28-D587-479B-A9AC-F477673F56E0}" type="slidenum">
              <a:rPr lang="es-AR" smtClean="0"/>
              <a:pPr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5324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04E46-21BE-42AD-B4CB-9F9C8CED7257}" type="datetimeFigureOut">
              <a:rPr lang="es-AR" smtClean="0"/>
              <a:pPr/>
              <a:t>05/09/2016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AB28-D587-479B-A9AC-F477673F56E0}" type="slidenum">
              <a:rPr lang="es-AR" smtClean="0"/>
              <a:pPr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03501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04E46-21BE-42AD-B4CB-9F9C8CED7257}" type="datetimeFigureOut">
              <a:rPr lang="es-AR" smtClean="0"/>
              <a:pPr/>
              <a:t>05/09/2016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AB28-D587-479B-A9AC-F477673F56E0}" type="slidenum">
              <a:rPr lang="es-AR" smtClean="0"/>
              <a:pPr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68006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04E46-21BE-42AD-B4CB-9F9C8CED7257}" type="datetimeFigureOut">
              <a:rPr lang="es-AR" smtClean="0"/>
              <a:pPr/>
              <a:t>05/09/2016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AB28-D587-479B-A9AC-F477673F56E0}" type="slidenum">
              <a:rPr lang="es-AR" smtClean="0"/>
              <a:pPr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79433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04E46-21BE-42AD-B4CB-9F9C8CED7257}" type="datetimeFigureOut">
              <a:rPr lang="es-AR" smtClean="0"/>
              <a:pPr/>
              <a:t>05/09/2016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AB28-D587-479B-A9AC-F477673F56E0}" type="slidenum">
              <a:rPr lang="es-AR" smtClean="0"/>
              <a:pPr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54974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04E46-21BE-42AD-B4CB-9F9C8CED7257}" type="datetimeFigureOut">
              <a:rPr lang="es-AR" smtClean="0"/>
              <a:pPr/>
              <a:t>05/09/2016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AB28-D587-479B-A9AC-F477673F56E0}" type="slidenum">
              <a:rPr lang="es-AR" smtClean="0"/>
              <a:pPr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59647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04E46-21BE-42AD-B4CB-9F9C8CED7257}" type="datetimeFigureOut">
              <a:rPr lang="es-AR" smtClean="0"/>
              <a:pPr/>
              <a:t>05/09/2016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AB28-D587-479B-A9AC-F477673F56E0}" type="slidenum">
              <a:rPr lang="es-AR" smtClean="0"/>
              <a:pPr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56844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04E46-21BE-42AD-B4CB-9F9C8CED7257}" type="datetimeFigureOut">
              <a:rPr lang="es-AR" smtClean="0"/>
              <a:pPr/>
              <a:t>05/09/2016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AB28-D587-479B-A9AC-F477673F56E0}" type="slidenum">
              <a:rPr lang="es-AR" smtClean="0"/>
              <a:pPr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06635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04E46-21BE-42AD-B4CB-9F9C8CED7257}" type="datetimeFigureOut">
              <a:rPr lang="es-AR" smtClean="0"/>
              <a:pPr/>
              <a:t>05/09/2016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AB28-D587-479B-A9AC-F477673F56E0}" type="slidenum">
              <a:rPr lang="es-AR" smtClean="0"/>
              <a:pPr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32213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04E46-21BE-42AD-B4CB-9F9C8CED7257}" type="datetimeFigureOut">
              <a:rPr lang="es-AR" smtClean="0"/>
              <a:pPr/>
              <a:t>05/09/2016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AB28-D587-479B-A9AC-F477673F56E0}" type="slidenum">
              <a:rPr lang="es-AR" smtClean="0"/>
              <a:pPr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19852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04E46-21BE-42AD-B4CB-9F9C8CED7257}" type="datetimeFigureOut">
              <a:rPr lang="es-AR" smtClean="0"/>
              <a:pPr/>
              <a:t>05/09/2016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AB28-D587-479B-A9AC-F477673F56E0}" type="slidenum">
              <a:rPr lang="es-AR" smtClean="0"/>
              <a:pPr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66457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04E46-21BE-42AD-B4CB-9F9C8CED7257}" type="datetimeFigureOut">
              <a:rPr lang="es-AR" smtClean="0"/>
              <a:pPr/>
              <a:t>05/09/2016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CAB28-D587-479B-A9AC-F477673F56E0}" type="slidenum">
              <a:rPr lang="es-AR" smtClean="0"/>
              <a:pPr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87994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Trabajo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parejas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/>
              <a:t>Read the following questions and jot down some ideas. Be prepared to share them with the class. </a:t>
            </a:r>
          </a:p>
          <a:p>
            <a:pPr marL="514350" indent="-514350">
              <a:buAutoNum type="arabicPeriod"/>
            </a:pPr>
            <a:r>
              <a:rPr lang="en-US" dirty="0"/>
              <a:t>Where do you think Spanish ranks on the scale of easiest and hardest languages to learn?</a:t>
            </a:r>
          </a:p>
          <a:p>
            <a:pPr marL="514350" indent="-514350">
              <a:buAutoNum type="arabicPeriod"/>
            </a:pPr>
            <a:r>
              <a:rPr lang="en-US" dirty="0"/>
              <a:t>Where do you think Spanish is on the list of most spoken languages?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/>
              <a:t>What do you think would be the advantages of  learning a language? 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527" y="857251"/>
            <a:ext cx="6340627" cy="536083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19269" y="1349867"/>
            <a:ext cx="817669" cy="4250028"/>
          </a:xfrm>
        </p:spPr>
        <p:txBody>
          <a:bodyPr vert="vert270">
            <a:noAutofit/>
          </a:bodyPr>
          <a:lstStyle/>
          <a:p>
            <a:r>
              <a:rPr lang="en-US" sz="4125" b="1" u="sng" dirty="0"/>
              <a:t>Los N</a:t>
            </a:r>
            <a:r>
              <a:rPr lang="es-ES" sz="4125" b="1" u="sng" dirty="0" err="1"/>
              <a:t>úmeros</a:t>
            </a:r>
            <a:endParaRPr lang="en-US" sz="4125" b="1" u="sng" dirty="0"/>
          </a:p>
        </p:txBody>
      </p:sp>
    </p:spTree>
    <p:extLst>
      <p:ext uri="{BB962C8B-B14F-4D97-AF65-F5344CB8AC3E}">
        <p14:creationId xmlns:p14="http://schemas.microsoft.com/office/powerpoint/2010/main" val="3438485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 </a:t>
            </a:r>
            <a:r>
              <a:rPr lang="en-US" dirty="0" err="1"/>
              <a:t>proceso</a:t>
            </a:r>
            <a:r>
              <a:rPr lang="en-US" dirty="0"/>
              <a:t> de </a:t>
            </a:r>
            <a:r>
              <a:rPr lang="en-US" dirty="0" err="1"/>
              <a:t>examinar</a:t>
            </a:r>
            <a:r>
              <a:rPr lang="en-US" dirty="0"/>
              <a:t> las </a:t>
            </a:r>
            <a:r>
              <a:rPr lang="en-US" dirty="0" err="1"/>
              <a:t>culturas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sz="half" idx="1"/>
          </p:nvPr>
        </p:nvSpPr>
        <p:spPr>
          <a:xfrm>
            <a:off x="866215" y="2809875"/>
            <a:ext cx="3618869" cy="3021840"/>
          </a:xfrm>
        </p:spPr>
        <p:txBody>
          <a:bodyPr>
            <a:noAutofit/>
          </a:bodyPr>
          <a:lstStyle/>
          <a:p>
            <a:pPr marL="214313" indent="-214313"/>
            <a:r>
              <a:rPr lang="en-US" sz="3525" dirty="0"/>
              <a:t>Las </a:t>
            </a:r>
            <a:r>
              <a:rPr lang="en-US" sz="3525" dirty="0" err="1"/>
              <a:t>tres</a:t>
            </a:r>
            <a:r>
              <a:rPr lang="en-US" sz="3525" dirty="0"/>
              <a:t> P’s</a:t>
            </a:r>
          </a:p>
          <a:p>
            <a:pPr marL="471488" lvl="1" indent="-128588">
              <a:buFont typeface="Arial" panose="020B0604020202020204" pitchFamily="34" charset="0"/>
              <a:buChar char="•"/>
            </a:pPr>
            <a:r>
              <a:rPr lang="en-US" sz="3525" dirty="0" err="1"/>
              <a:t>Procesos</a:t>
            </a:r>
            <a:endParaRPr lang="en-US" sz="3525" dirty="0"/>
          </a:p>
          <a:p>
            <a:pPr marL="471488" lvl="1" indent="-128588">
              <a:buFont typeface="Arial" panose="020B0604020202020204" pitchFamily="34" charset="0"/>
              <a:buChar char="•"/>
            </a:pPr>
            <a:r>
              <a:rPr lang="en-US" sz="3525" dirty="0" err="1"/>
              <a:t>Productos</a:t>
            </a:r>
            <a:endParaRPr lang="en-US" sz="3525" dirty="0"/>
          </a:p>
          <a:p>
            <a:pPr marL="471488" lvl="1" indent="-128588">
              <a:buFont typeface="Arial" panose="020B0604020202020204" pitchFamily="34" charset="0"/>
              <a:buChar char="•"/>
            </a:pPr>
            <a:r>
              <a:rPr lang="en-US" sz="3525" dirty="0" err="1"/>
              <a:t>Perspectivas</a:t>
            </a:r>
            <a:endParaRPr lang="en-US" sz="3525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Asu</a:t>
            </a:r>
            <a:r>
              <a:rPr lang="en-US" dirty="0"/>
              <a:t> people &amp; the </a:t>
            </a:r>
            <a:r>
              <a:rPr lang="en-US" dirty="0" err="1"/>
              <a:t>Rac</a:t>
            </a:r>
            <a:r>
              <a:rPr lang="en-US" dirty="0"/>
              <a:t> article</a:t>
            </a:r>
          </a:p>
        </p:txBody>
      </p:sp>
    </p:spTree>
    <p:extLst>
      <p:ext uri="{BB962C8B-B14F-4D97-AF65-F5344CB8AC3E}">
        <p14:creationId xmlns:p14="http://schemas.microsoft.com/office/powerpoint/2010/main" val="3527450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3619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Los 22 </a:t>
            </a:r>
            <a:r>
              <a:rPr lang="es-ES" dirty="0"/>
              <a:t>países </a:t>
            </a:r>
            <a:r>
              <a:rPr lang="en-US" dirty="0"/>
              <a:t>que </a:t>
            </a:r>
            <a:r>
              <a:rPr lang="en-US" dirty="0" err="1"/>
              <a:t>hablan</a:t>
            </a:r>
            <a:r>
              <a:rPr lang="en-US" dirty="0"/>
              <a:t> </a:t>
            </a:r>
            <a:r>
              <a:rPr lang="es-ES" dirty="0"/>
              <a:t>español 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29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884"/>
            <a:ext cx="9144000" cy="89491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Los 22 </a:t>
            </a:r>
            <a:r>
              <a:rPr lang="es-ES" dirty="0"/>
              <a:t>países </a:t>
            </a:r>
            <a:r>
              <a:rPr lang="en-US" dirty="0"/>
              <a:t>que </a:t>
            </a:r>
            <a:r>
              <a:rPr lang="en-US" dirty="0" err="1"/>
              <a:t>hablan</a:t>
            </a:r>
            <a:r>
              <a:rPr lang="en-US" dirty="0"/>
              <a:t> </a:t>
            </a:r>
            <a:r>
              <a:rPr lang="es-ES" dirty="0" smtClean="0"/>
              <a:t>español (cont</a:t>
            </a:r>
            <a:r>
              <a:rPr lang="es-ES" dirty="0" smtClean="0"/>
              <a:t>.)</a:t>
            </a:r>
            <a:r>
              <a:rPr lang="es-E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743" y="1371600"/>
            <a:ext cx="9148743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314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/>
              <a:t>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762000"/>
            <a:ext cx="3028950" cy="507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1905000" y="76200"/>
            <a:ext cx="7162800" cy="3695700"/>
          </a:xfrm>
          <a:prstGeom prst="wedgeEllipseCallout">
            <a:avLst>
              <a:gd name="adj1" fmla="val -50112"/>
              <a:gd name="adj2" fmla="val 591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4500" dirty="0" smtClean="0">
                <a:solidFill>
                  <a:schemeClr val="tx1"/>
                </a:solidFill>
              </a:rPr>
              <a:t>El vocabulario de los juegos olímpicos</a:t>
            </a:r>
            <a:endParaRPr lang="es-AR" sz="45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057400" y="4171610"/>
            <a:ext cx="6400800" cy="1752600"/>
          </a:xfrm>
        </p:spPr>
        <p:txBody>
          <a:bodyPr/>
          <a:lstStyle/>
          <a:p>
            <a:r>
              <a:rPr lang="en-US" dirty="0" smtClean="0"/>
              <a:t>Remember the sports, medals, athletes, countries, national anthems, capital cities,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742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236"/>
            <a:ext cx="8111795" cy="685800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140" y="1023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Me </a:t>
            </a:r>
            <a:r>
              <a:rPr lang="en-US" dirty="0" err="1" smtClean="0"/>
              <a:t>gusta</a:t>
            </a:r>
            <a:r>
              <a:rPr lang="en-US" dirty="0" smtClean="0"/>
              <a:t>(n)</a:t>
            </a:r>
            <a:br>
              <a:rPr lang="en-US" dirty="0" smtClean="0"/>
            </a:br>
            <a:r>
              <a:rPr lang="en-US" sz="2500" dirty="0" smtClean="0"/>
              <a:t>I like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952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17" y="533400"/>
            <a:ext cx="8534400" cy="6324600"/>
          </a:xfrm>
          <a:prstGeom prst="rect">
            <a:avLst/>
          </a:prstGeom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721217" y="18197"/>
            <a:ext cx="7772400" cy="820003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500" dirty="0" smtClean="0"/>
              <a:t>Palabras </a:t>
            </a:r>
            <a:r>
              <a:rPr lang="en-US" sz="7500" dirty="0" err="1" smtClean="0"/>
              <a:t>Interrogativas</a:t>
            </a:r>
            <a:endParaRPr lang="en-US" sz="7500" dirty="0"/>
          </a:p>
        </p:txBody>
      </p:sp>
    </p:spTree>
    <p:extLst>
      <p:ext uri="{BB962C8B-B14F-4D97-AF65-F5344CB8AC3E}">
        <p14:creationId xmlns:p14="http://schemas.microsoft.com/office/powerpoint/2010/main" val="316043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1" y="997333"/>
            <a:ext cx="8890786" cy="500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21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53" y="944183"/>
            <a:ext cx="8635283" cy="503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61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en-US" sz="2500" dirty="0" smtClean="0"/>
              <a:t>Hi</a:t>
            </a:r>
            <a:r>
              <a:rPr lang="en-US" sz="2500" dirty="0"/>
              <a:t>		</a:t>
            </a:r>
            <a:r>
              <a:rPr lang="en-US" sz="2500" dirty="0" smtClean="0"/>
              <a:t>           hola</a:t>
            </a:r>
            <a:r>
              <a:rPr lang="en-US" sz="2500" dirty="0"/>
              <a:t>, buenos días, buenas tardes, buenas </a:t>
            </a:r>
            <a:r>
              <a:rPr lang="en-US" sz="2500" dirty="0"/>
              <a:t>noches</a:t>
            </a:r>
          </a:p>
          <a:p>
            <a:r>
              <a:rPr lang="en-US" sz="2500" dirty="0"/>
              <a:t>What’s your name?/My name </a:t>
            </a:r>
            <a:r>
              <a:rPr lang="en-US" sz="2500" dirty="0" smtClean="0"/>
              <a:t>is___</a:t>
            </a:r>
            <a:r>
              <a:rPr lang="en-US" sz="2500" dirty="0" smtClean="0">
                <a:sym typeface="Wingdings" panose="05000000000000000000" pitchFamily="2" charset="2"/>
              </a:rPr>
              <a:t></a:t>
            </a:r>
            <a:r>
              <a:rPr lang="es-ES" sz="2500" dirty="0" smtClean="0"/>
              <a:t>¿</a:t>
            </a:r>
            <a:r>
              <a:rPr lang="en-US" sz="2500" dirty="0"/>
              <a:t>Cómo te llamas?/Me </a:t>
            </a:r>
            <a:r>
              <a:rPr lang="en-US" sz="2500" dirty="0" smtClean="0"/>
              <a:t>llamo</a:t>
            </a:r>
            <a:endParaRPr lang="en-US" sz="2500" dirty="0"/>
          </a:p>
          <a:p>
            <a:r>
              <a:rPr lang="en-US" sz="2500" dirty="0"/>
              <a:t>Nice to meet </a:t>
            </a:r>
            <a:r>
              <a:rPr lang="en-US" sz="2500" dirty="0" smtClean="0"/>
              <a:t>you/You too		         Mucho </a:t>
            </a:r>
            <a:r>
              <a:rPr lang="en-US" sz="2500" dirty="0"/>
              <a:t>gusto/El gusto es </a:t>
            </a:r>
            <a:r>
              <a:rPr lang="en-US" sz="2500" dirty="0" smtClean="0"/>
              <a:t>mío</a:t>
            </a:r>
            <a:endParaRPr lang="en-US" sz="2500" dirty="0"/>
          </a:p>
          <a:p>
            <a:r>
              <a:rPr lang="en-US" sz="2500" dirty="0"/>
              <a:t>How are you?/I am </a:t>
            </a:r>
            <a:r>
              <a:rPr lang="en-US" sz="2500" dirty="0" smtClean="0"/>
              <a:t>__.</a:t>
            </a:r>
            <a:r>
              <a:rPr lang="en-US" sz="2500" dirty="0" smtClean="0">
                <a:sym typeface="Wingdings" panose="05000000000000000000" pitchFamily="2" charset="2"/>
              </a:rPr>
              <a:t></a:t>
            </a:r>
            <a:r>
              <a:rPr lang="es-ES" sz="2500" dirty="0" smtClean="0"/>
              <a:t>¿</a:t>
            </a:r>
            <a:r>
              <a:rPr lang="en-US" sz="2500" dirty="0"/>
              <a:t>Cómo estás?/Estoy </a:t>
            </a:r>
            <a:r>
              <a:rPr lang="en-US" sz="2500" dirty="0" smtClean="0"/>
              <a:t>(bien, asi </a:t>
            </a:r>
            <a:r>
              <a:rPr lang="en-US" sz="2500" dirty="0" smtClean="0"/>
              <a:t>asi</a:t>
            </a:r>
            <a:r>
              <a:rPr lang="en-US" sz="2500" dirty="0" smtClean="0"/>
              <a:t>, mal)</a:t>
            </a:r>
            <a:endParaRPr lang="en-US" sz="2500" dirty="0"/>
          </a:p>
          <a:p>
            <a:pPr marL="0" indent="0">
              <a:buNone/>
            </a:pPr>
            <a:r>
              <a:rPr lang="en-US" sz="2500" dirty="0"/>
              <a:t>	</a:t>
            </a:r>
            <a:r>
              <a:rPr lang="en-US" sz="2500" dirty="0"/>
              <a:t>					</a:t>
            </a:r>
            <a:r>
              <a:rPr lang="es-ES" sz="2500" dirty="0" smtClean="0"/>
              <a:t>¿</a:t>
            </a:r>
            <a:r>
              <a:rPr lang="es-ES" sz="2500" dirty="0"/>
              <a:t>Qué pasa?/Nada mucho</a:t>
            </a:r>
          </a:p>
          <a:p>
            <a:pPr marL="0" indent="0">
              <a:buNone/>
            </a:pPr>
            <a:r>
              <a:rPr lang="es-ES" sz="2500" dirty="0"/>
              <a:t>	</a:t>
            </a:r>
            <a:r>
              <a:rPr lang="es-ES" sz="2500" dirty="0"/>
              <a:t>				</a:t>
            </a:r>
            <a:r>
              <a:rPr lang="es-ES" sz="2500" dirty="0" smtClean="0"/>
              <a:t>	¿</a:t>
            </a:r>
            <a:r>
              <a:rPr lang="es-ES" sz="2500" dirty="0"/>
              <a:t>Qué tal?/Estoy </a:t>
            </a:r>
            <a:r>
              <a:rPr lang="es-ES" sz="2500" dirty="0" smtClean="0"/>
              <a:t>______</a:t>
            </a:r>
            <a:endParaRPr lang="es-ES" sz="2500" dirty="0"/>
          </a:p>
          <a:p>
            <a:pPr marL="0" indent="0">
              <a:buNone/>
            </a:pPr>
            <a:r>
              <a:rPr lang="es-ES" sz="2500" dirty="0"/>
              <a:t>	</a:t>
            </a:r>
            <a:r>
              <a:rPr lang="es-ES" sz="2500" dirty="0"/>
              <a:t>					</a:t>
            </a:r>
            <a:r>
              <a:rPr lang="es-ES" sz="2500" dirty="0" smtClean="0"/>
              <a:t>¿</a:t>
            </a:r>
            <a:r>
              <a:rPr lang="en-US" sz="2500" dirty="0"/>
              <a:t>Cómo te/le va?/</a:t>
            </a:r>
            <a:r>
              <a:rPr lang="en-US" sz="2500" dirty="0" smtClean="0"/>
              <a:t>Estoy__</a:t>
            </a:r>
            <a:endParaRPr lang="en-US" sz="2500" dirty="0"/>
          </a:p>
          <a:p>
            <a:r>
              <a:rPr lang="en-US" sz="2500" dirty="0"/>
              <a:t>What is today’s date?/Today is </a:t>
            </a:r>
            <a:r>
              <a:rPr lang="en-US" sz="2500" dirty="0" smtClean="0"/>
              <a:t>__	</a:t>
            </a:r>
            <a:r>
              <a:rPr lang="es-ES" sz="2500" dirty="0" smtClean="0"/>
              <a:t>¿</a:t>
            </a:r>
            <a:r>
              <a:rPr lang="es-ES" sz="2500" dirty="0"/>
              <a:t>Qué día es?</a:t>
            </a:r>
            <a:r>
              <a:rPr lang="en-US" sz="2500" dirty="0"/>
              <a:t>/Hoy es </a:t>
            </a:r>
            <a:r>
              <a:rPr lang="en-US" sz="2500" dirty="0" smtClean="0"/>
              <a:t>____</a:t>
            </a:r>
            <a:endParaRPr lang="en-US" sz="2500" dirty="0"/>
          </a:p>
          <a:p>
            <a:r>
              <a:rPr lang="en-US" sz="2500" dirty="0"/>
              <a:t>What time is it?/It is </a:t>
            </a:r>
            <a:r>
              <a:rPr lang="en-US" sz="2500" dirty="0" smtClean="0"/>
              <a:t>__</a:t>
            </a:r>
            <a:r>
              <a:rPr lang="en-US" sz="2500" dirty="0"/>
              <a:t>		</a:t>
            </a:r>
            <a:r>
              <a:rPr lang="en-US" sz="2500" dirty="0" smtClean="0"/>
              <a:t>     </a:t>
            </a:r>
            <a:r>
              <a:rPr lang="es-ES" sz="2500" dirty="0" smtClean="0"/>
              <a:t>¿</a:t>
            </a:r>
            <a:r>
              <a:rPr lang="es-ES" sz="2500" dirty="0"/>
              <a:t>Qué hora es?/Es la/Son las </a:t>
            </a:r>
            <a:r>
              <a:rPr lang="es-ES" sz="2500" dirty="0" smtClean="0"/>
              <a:t>__</a:t>
            </a:r>
            <a:endParaRPr lang="en-US" sz="2500" dirty="0"/>
          </a:p>
          <a:p>
            <a:r>
              <a:rPr lang="en-US" sz="2200" dirty="0" smtClean="0"/>
              <a:t>How old are you?/I am __ years old</a:t>
            </a:r>
            <a:r>
              <a:rPr lang="en-US" sz="2200" dirty="0" smtClean="0">
                <a:sym typeface="Wingdings" panose="05000000000000000000" pitchFamily="2" charset="2"/>
              </a:rPr>
              <a:t></a:t>
            </a:r>
            <a:r>
              <a:rPr lang="es-ES" sz="2200" dirty="0" smtClean="0"/>
              <a:t>¿Cuántos años tienes?/Tengo __ años.</a:t>
            </a:r>
            <a:endParaRPr lang="en-US" sz="2200" dirty="0"/>
          </a:p>
          <a:p>
            <a:r>
              <a:rPr lang="en-US" sz="2500" dirty="0"/>
              <a:t>What’s your telephone number?/My telephone number is </a:t>
            </a:r>
            <a:r>
              <a:rPr lang="en-US" sz="2500" dirty="0" smtClean="0"/>
              <a:t>_____. </a:t>
            </a:r>
            <a:r>
              <a:rPr lang="es-ES" sz="2500" dirty="0" smtClean="0">
                <a:sym typeface="Wingdings" panose="05000000000000000000" pitchFamily="2" charset="2"/>
              </a:rPr>
              <a:t></a:t>
            </a:r>
            <a:r>
              <a:rPr lang="es-ES" sz="2500" dirty="0" smtClean="0"/>
              <a:t>¿</a:t>
            </a:r>
            <a:r>
              <a:rPr lang="es-ES" sz="2500" dirty="0"/>
              <a:t>Cuál es tu número de teléfono?/Mi número de teléfono es </a:t>
            </a:r>
            <a:r>
              <a:rPr lang="es-ES" sz="2500" dirty="0" smtClean="0"/>
              <a:t>___.</a:t>
            </a:r>
            <a:endParaRPr lang="en-US" sz="2500" dirty="0"/>
          </a:p>
          <a:p>
            <a:r>
              <a:rPr lang="en-US" sz="2300" dirty="0"/>
              <a:t>Take care/have a good </a:t>
            </a:r>
            <a:r>
              <a:rPr lang="en-US" sz="2300" dirty="0" smtClean="0"/>
              <a:t>day</a:t>
            </a:r>
            <a:r>
              <a:rPr lang="en-US" sz="2300" dirty="0" smtClean="0">
                <a:sym typeface="Wingdings" panose="05000000000000000000" pitchFamily="2" charset="2"/>
              </a:rPr>
              <a:t></a:t>
            </a:r>
            <a:r>
              <a:rPr lang="es-ES" sz="2300" dirty="0" smtClean="0"/>
              <a:t>¡Cuídese </a:t>
            </a:r>
            <a:r>
              <a:rPr lang="es-ES" sz="2300" dirty="0"/>
              <a:t>mucho! </a:t>
            </a:r>
            <a:r>
              <a:rPr lang="es-ES" sz="2300" dirty="0"/>
              <a:t>¡Qué tenga un buen día!</a:t>
            </a:r>
          </a:p>
          <a:p>
            <a:r>
              <a:rPr lang="en-US" sz="2200" dirty="0" smtClean="0"/>
              <a:t>Goodbye</a:t>
            </a:r>
            <a:r>
              <a:rPr lang="en-US" sz="2200" dirty="0" smtClean="0">
                <a:sym typeface="Wingdings" panose="05000000000000000000" pitchFamily="2" charset="2"/>
              </a:rPr>
              <a:t></a:t>
            </a:r>
            <a:r>
              <a:rPr lang="en-US" sz="2200" dirty="0" smtClean="0"/>
              <a:t> </a:t>
            </a:r>
            <a:r>
              <a:rPr lang="es-ES" sz="2200" dirty="0" smtClean="0"/>
              <a:t>Hasta </a:t>
            </a:r>
            <a:r>
              <a:rPr lang="es-ES" sz="2200" dirty="0"/>
              <a:t>mañana, hasta la vista, </a:t>
            </a:r>
            <a:r>
              <a:rPr lang="es-ES" sz="2200" dirty="0" smtClean="0"/>
              <a:t>hasta luego</a:t>
            </a:r>
            <a:r>
              <a:rPr lang="es-ES" sz="2200" dirty="0"/>
              <a:t>, hasta la próxima vez</a:t>
            </a:r>
            <a:r>
              <a:rPr lang="es-ES" sz="2200" dirty="0"/>
              <a:t>, </a:t>
            </a:r>
            <a:r>
              <a:rPr lang="es-ES" sz="2200" dirty="0" err="1"/>
              <a:t>adios</a:t>
            </a:r>
            <a:endParaRPr lang="es-ES" sz="2200" dirty="0"/>
          </a:p>
        </p:txBody>
      </p:sp>
      <p:sp>
        <p:nvSpPr>
          <p:cNvPr id="12" name="Right Arrow 11"/>
          <p:cNvSpPr/>
          <p:nvPr/>
        </p:nvSpPr>
        <p:spPr>
          <a:xfrm>
            <a:off x="813544" y="99489"/>
            <a:ext cx="1886302" cy="24067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321558" y="1633802"/>
            <a:ext cx="2241042" cy="1330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346704" y="1616828"/>
            <a:ext cx="2215896" cy="898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420675" y="1616828"/>
            <a:ext cx="2141925" cy="430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ight Arrow 25"/>
          <p:cNvSpPr/>
          <p:nvPr/>
        </p:nvSpPr>
        <p:spPr>
          <a:xfrm>
            <a:off x="3932739" y="1115657"/>
            <a:ext cx="1133856" cy="15544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4796779" y="3309102"/>
            <a:ext cx="588651" cy="28105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3500242" y="3664368"/>
            <a:ext cx="1295400" cy="3730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74638"/>
            <a:ext cx="4953000" cy="6583362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Preguntas</a:t>
            </a:r>
            <a:r>
              <a:rPr lang="en-US" dirty="0" smtClean="0"/>
              <a:t> de la </a:t>
            </a:r>
            <a:r>
              <a:rPr lang="en-US" dirty="0" err="1" smtClean="0"/>
              <a:t>sala</a:t>
            </a:r>
            <a:r>
              <a:rPr lang="en-US" dirty="0" smtClean="0"/>
              <a:t> de la </a:t>
            </a:r>
            <a:r>
              <a:rPr lang="en-US" dirty="0" err="1" smtClean="0"/>
              <a:t>clase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500" dirty="0" smtClean="0"/>
              <a:t>Questions for the classroom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066800"/>
            <a:ext cx="8229599" cy="5791200"/>
          </a:xfrm>
        </p:spPr>
      </p:pic>
    </p:spTree>
    <p:extLst>
      <p:ext uri="{BB962C8B-B14F-4D97-AF65-F5344CB8AC3E}">
        <p14:creationId xmlns:p14="http://schemas.microsoft.com/office/powerpoint/2010/main" val="1648119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Top Ten Most Spoken Languages in the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4191000" cy="48307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Mandarin Chinese - 882 million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Spanish - 425 million</a:t>
            </a:r>
            <a:endParaRPr lang="en-US" dirty="0"/>
          </a:p>
          <a:p>
            <a:pPr marL="514350" indent="-514350">
              <a:buAutoNum type="arabicPeriod" startAt="3"/>
            </a:pPr>
            <a:r>
              <a:rPr lang="en-US" dirty="0"/>
              <a:t>English - 312 million</a:t>
            </a:r>
          </a:p>
          <a:p>
            <a:pPr marL="514350" indent="-514350">
              <a:buAutoNum type="arabicPeriod" startAt="3"/>
            </a:pPr>
            <a:r>
              <a:rPr lang="en-US" dirty="0"/>
              <a:t>Arabic - 206-422 million</a:t>
            </a:r>
          </a:p>
          <a:p>
            <a:pPr marL="514350" indent="-514350">
              <a:buNone/>
            </a:pPr>
            <a:r>
              <a:rPr lang="en-US" dirty="0"/>
              <a:t>5.  Hindi - 181 million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96051" y="1752600"/>
            <a:ext cx="4343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 6. Portuguese - 178 million</a:t>
            </a:r>
          </a:p>
          <a:p>
            <a:r>
              <a:rPr lang="en-US" sz="3200" dirty="0"/>
              <a:t> 7. Bengali - 173 million</a:t>
            </a:r>
          </a:p>
          <a:p>
            <a:r>
              <a:rPr lang="en-US" sz="3200" dirty="0"/>
              <a:t> 8. Russian - 146 million</a:t>
            </a:r>
          </a:p>
          <a:p>
            <a:r>
              <a:rPr lang="en-US" sz="3200" dirty="0"/>
              <a:t> 9. Japanese – 128 million</a:t>
            </a:r>
          </a:p>
          <a:p>
            <a:r>
              <a:rPr lang="en-US" sz="3200" dirty="0"/>
              <a:t> 10. German - 96 million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43022" r="857" b="45644"/>
          <a:stretch>
            <a:fillRect/>
          </a:stretch>
        </p:blipFill>
        <p:spPr>
          <a:xfrm>
            <a:off x="-273606" y="914400"/>
            <a:ext cx="9417606" cy="533543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r="893" b="32257"/>
          <a:stretch>
            <a:fillRect/>
          </a:stretch>
        </p:blipFill>
        <p:spPr>
          <a:xfrm>
            <a:off x="-228600" y="-24820894"/>
            <a:ext cx="9144000" cy="3097427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Other Reasons to Learn Spanish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Easier to get a job</a:t>
            </a:r>
          </a:p>
          <a:p>
            <a:r>
              <a:rPr lang="en-US" dirty="0"/>
              <a:t>Helps your English</a:t>
            </a:r>
          </a:p>
          <a:p>
            <a:r>
              <a:rPr lang="en-US" dirty="0"/>
              <a:t>It’s the second most common language in the U.S.</a:t>
            </a:r>
          </a:p>
          <a:p>
            <a:r>
              <a:rPr lang="en-US" dirty="0"/>
              <a:t>It’s proven to make you more intelligent</a:t>
            </a:r>
          </a:p>
          <a:p>
            <a:r>
              <a:rPr lang="en-US" dirty="0"/>
              <a:t>It exposes you to new cultures &amp; gives you a more global perspective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CBOX_BlattLanguage_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4340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8534400" cy="7112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6508" y="857250"/>
            <a:ext cx="6683765" cy="907961"/>
          </a:xfrm>
        </p:spPr>
        <p:txBody>
          <a:bodyPr>
            <a:normAutofit/>
          </a:bodyPr>
          <a:lstStyle/>
          <a:p>
            <a:r>
              <a:rPr lang="en-US" sz="4125" dirty="0"/>
              <a:t>El </a:t>
            </a:r>
            <a:r>
              <a:rPr lang="en-US" sz="4125" dirty="0" err="1"/>
              <a:t>alfabeto</a:t>
            </a:r>
            <a:endParaRPr lang="en-US" sz="4125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3723" y="1568807"/>
            <a:ext cx="6686550" cy="4330522"/>
          </a:xfrm>
        </p:spPr>
        <p:txBody>
          <a:bodyPr>
            <a:normAutofit/>
          </a:bodyPr>
          <a:lstStyle/>
          <a:p>
            <a:r>
              <a:rPr lang="en-US" sz="2625" dirty="0"/>
              <a:t>Pronunciation:</a:t>
            </a:r>
          </a:p>
          <a:p>
            <a:pPr lvl="1"/>
            <a:r>
              <a:rPr lang="en-US" sz="2625" dirty="0"/>
              <a:t>Vowels (las </a:t>
            </a:r>
            <a:r>
              <a:rPr lang="en-US" sz="2625" dirty="0" err="1"/>
              <a:t>vocales</a:t>
            </a:r>
            <a:r>
              <a:rPr lang="en-US" sz="2625" dirty="0"/>
              <a:t>) are everything</a:t>
            </a:r>
            <a:r>
              <a:rPr lang="en-US" sz="2625" dirty="0"/>
              <a:t>! They are the key that unlocks Spanish for you!</a:t>
            </a:r>
            <a:endParaRPr lang="en-US" sz="2625" dirty="0"/>
          </a:p>
        </p:txBody>
      </p:sp>
    </p:spTree>
    <p:extLst>
      <p:ext uri="{BB962C8B-B14F-4D97-AF65-F5344CB8AC3E}">
        <p14:creationId xmlns:p14="http://schemas.microsoft.com/office/powerpoint/2010/main" val="187356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7165</TotalTime>
  <Words>237</Words>
  <Application>Microsoft Office PowerPoint</Application>
  <PresentationFormat>On-screen Show (4:3)</PresentationFormat>
  <Paragraphs>58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Aharoni</vt:lpstr>
      <vt:lpstr>Arial</vt:lpstr>
      <vt:lpstr>Calibri</vt:lpstr>
      <vt:lpstr>Wingdings</vt:lpstr>
      <vt:lpstr>Office Theme</vt:lpstr>
      <vt:lpstr>Trabajo en parejas</vt:lpstr>
      <vt:lpstr>PowerPoint Presentation</vt:lpstr>
      <vt:lpstr>Top Ten Most Spoken Languages in the World</vt:lpstr>
      <vt:lpstr>PowerPoint Presentation</vt:lpstr>
      <vt:lpstr>PowerPoint Presentation</vt:lpstr>
      <vt:lpstr>Other Reasons to Learn Spanish</vt:lpstr>
      <vt:lpstr>PowerPoint Presentation</vt:lpstr>
      <vt:lpstr>PowerPoint Presentation</vt:lpstr>
      <vt:lpstr>El alfabeto</vt:lpstr>
      <vt:lpstr>PowerPoint Presentation</vt:lpstr>
      <vt:lpstr>El proceso de examinar las culturas</vt:lpstr>
      <vt:lpstr>Los 22 países que hablan español </vt:lpstr>
      <vt:lpstr>Los 22 países que hablan español (cont.) </vt:lpstr>
      <vt:lpstr> </vt:lpstr>
      <vt:lpstr>Me gusta(n) I like</vt:lpstr>
      <vt:lpstr>PowerPoint Presentation</vt:lpstr>
      <vt:lpstr>PowerPoint Presentation</vt:lpstr>
      <vt:lpstr>PowerPoint Presentation</vt:lpstr>
      <vt:lpstr>PowerPoint Presentation</vt:lpstr>
      <vt:lpstr>Preguntas de la sala de la clase Questions for the classroom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Hope</dc:creator>
  <cp:lastModifiedBy>Misha Barbour</cp:lastModifiedBy>
  <cp:revision>132</cp:revision>
  <dcterms:created xsi:type="dcterms:W3CDTF">2014-08-07T12:58:51Z</dcterms:created>
  <dcterms:modified xsi:type="dcterms:W3CDTF">2016-09-05T21:02:48Z</dcterms:modified>
</cp:coreProperties>
</file>